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54" r:id="rId2"/>
    <p:sldId id="404" r:id="rId3"/>
    <p:sldId id="400" r:id="rId4"/>
    <p:sldId id="275" r:id="rId5"/>
    <p:sldId id="353" r:id="rId6"/>
    <p:sldId id="406" r:id="rId7"/>
    <p:sldId id="317" r:id="rId8"/>
    <p:sldId id="355" r:id="rId9"/>
    <p:sldId id="415" r:id="rId10"/>
    <p:sldId id="403" r:id="rId11"/>
    <p:sldId id="369" r:id="rId12"/>
    <p:sldId id="313" r:id="rId13"/>
    <p:sldId id="372" r:id="rId14"/>
    <p:sldId id="351" r:id="rId15"/>
    <p:sldId id="342" r:id="rId16"/>
    <p:sldId id="401" r:id="rId17"/>
    <p:sldId id="390" r:id="rId18"/>
    <p:sldId id="374" r:id="rId19"/>
    <p:sldId id="352" r:id="rId20"/>
    <p:sldId id="334" r:id="rId21"/>
    <p:sldId id="391" r:id="rId22"/>
    <p:sldId id="335" r:id="rId23"/>
    <p:sldId id="411" r:id="rId24"/>
    <p:sldId id="393" r:id="rId25"/>
    <p:sldId id="397" r:id="rId26"/>
    <p:sldId id="416" r:id="rId27"/>
    <p:sldId id="407" r:id="rId28"/>
    <p:sldId id="396" r:id="rId29"/>
    <p:sldId id="395" r:id="rId30"/>
    <p:sldId id="410" r:id="rId31"/>
    <p:sldId id="412" r:id="rId32"/>
    <p:sldId id="399" r:id="rId33"/>
    <p:sldId id="408" r:id="rId34"/>
    <p:sldId id="297" r:id="rId35"/>
    <p:sldId id="358" r:id="rId36"/>
    <p:sldId id="409" r:id="rId37"/>
    <p:sldId id="413" r:id="rId38"/>
    <p:sldId id="414" r:id="rId39"/>
    <p:sldId id="417" r:id="rId40"/>
  </p:sldIdLst>
  <p:sldSz cx="9144000" cy="6858000" type="screen4x3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925" autoAdjust="0"/>
    <p:restoredTop sz="86375" autoAdjust="0"/>
  </p:normalViewPr>
  <p:slideViewPr>
    <p:cSldViewPr>
      <p:cViewPr varScale="1">
        <p:scale>
          <a:sx n="99" d="100"/>
          <a:sy n="99" d="100"/>
        </p:scale>
        <p:origin x="15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Biodiversität im Ökologischen Landbau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BCC49-D817-40F6-B020-1C2BD04F5EBF}" type="datetimeFigureOut">
              <a:rPr lang="de-DE" smtClean="0"/>
              <a:pPr/>
              <a:t>22.02.2022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Wissenschaftstagung 2011 in Gießen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257A3-0278-4258-B46F-F6FEF849673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543466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/>
              <a:t>Biodiversität im Ökologischen Landbau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7BEF5-2BE2-4AB7-A4AA-0109BEA639EE}" type="datetimeFigureOut">
              <a:rPr lang="de-DE" smtClean="0"/>
              <a:pPr/>
              <a:t>22.02.2022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/>
              <a:t>Wissenschaftstagung 2011 in Gießen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EA737-73DE-43C8-9047-DF9C23159D3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709855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Wissenschaftstagung 2011 in Gießen</a:t>
            </a:r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/>
              <a:t>Biodiversität im Ökologischen Landbau</a:t>
            </a:r>
          </a:p>
        </p:txBody>
      </p:sp>
    </p:spTree>
    <p:extLst>
      <p:ext uri="{BB962C8B-B14F-4D97-AF65-F5344CB8AC3E}">
        <p14:creationId xmlns:p14="http://schemas.microsoft.com/office/powerpoint/2010/main" val="2039018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de-DE"/>
              <a:t>Biodiversität im Ökologischen Landbau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Wissenschaftstagung 2011 in Gießen</a:t>
            </a:r>
          </a:p>
        </p:txBody>
      </p:sp>
    </p:spTree>
    <p:extLst>
      <p:ext uri="{BB962C8B-B14F-4D97-AF65-F5344CB8AC3E}">
        <p14:creationId xmlns:p14="http://schemas.microsoft.com/office/powerpoint/2010/main" val="1462756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3C711-ECDE-4D76-87C5-D4C6C309975B}" type="datetime1">
              <a:rPr lang="de-DE" smtClean="0"/>
              <a:t>22.02.2022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D02D-F760-4B52-AA52-4CB23D8E51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6F867-ED02-4009-A1C8-B40457EA38B1}" type="datetime1">
              <a:rPr lang="de-DE" smtClean="0"/>
              <a:t>22.02.2022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D02D-F760-4B52-AA52-4CB23D8E51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EA6D5-1DA3-463F-B744-FC946D4300FB}" type="datetime1">
              <a:rPr lang="de-DE" smtClean="0"/>
              <a:t>22.02.2022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D02D-F760-4B52-AA52-4CB23D8E51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BE00-B8EC-48FC-B571-E02ABC4F90C7}" type="datetime1">
              <a:rPr lang="de-DE" smtClean="0"/>
              <a:t>22.02.2022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D02D-F760-4B52-AA52-4CB23D8E51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5A85-43C0-4642-8C02-368D41A13B2E}" type="datetime1">
              <a:rPr lang="de-DE" smtClean="0"/>
              <a:t>22.02.2022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D02D-F760-4B52-AA52-4CB23D8E51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55D8-1E45-4BE5-B222-457E21438D06}" type="datetime1">
              <a:rPr lang="de-DE" smtClean="0"/>
              <a:t>22.02.2022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D02D-F760-4B52-AA52-4CB23D8E51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7F56-C1C4-449C-ABCB-1F7C306B286A}" type="datetime1">
              <a:rPr lang="de-DE" smtClean="0"/>
              <a:t>22.02.2022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D02D-F760-4B52-AA52-4CB23D8E51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9C64-5E4B-4408-B821-27B8227A00EC}" type="datetime1">
              <a:rPr lang="de-DE" smtClean="0"/>
              <a:t>22.02.2022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D02D-F760-4B52-AA52-4CB23D8E51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C062-297B-491D-BCC4-769BD6B9F2AF}" type="datetime1">
              <a:rPr lang="de-DE" smtClean="0"/>
              <a:t>22.02.2022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D02D-F760-4B52-AA52-4CB23D8E51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D6DF-3C3E-4154-98EE-30D873FB16CA}" type="datetime1">
              <a:rPr lang="de-DE" smtClean="0"/>
              <a:t>22.02.2022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D02D-F760-4B52-AA52-4CB23D8E51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3E520-1B35-437F-8849-2EE4BFD0F213}" type="datetime1">
              <a:rPr lang="de-DE" smtClean="0"/>
              <a:t>22.02.2022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D02D-F760-4B52-AA52-4CB23D8E51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4AD2F-7605-4C2A-B696-C2CA9F820F3E}" type="datetime1">
              <a:rPr lang="de-DE" smtClean="0"/>
              <a:t>22.02.2022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Biogut- und Grüngutkomposte im ökologischen Ackerbau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4D02D-F760-4B52-AA52-4CB23D8E514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01" y="188640"/>
            <a:ext cx="8947999" cy="432048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95536" y="551723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/>
              <a:t>22.02.2022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384C27B-A297-45CC-A4EB-8156385CD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</p:spTree>
    <p:extLst>
      <p:ext uri="{BB962C8B-B14F-4D97-AF65-F5344CB8AC3E}">
        <p14:creationId xmlns:p14="http://schemas.microsoft.com/office/powerpoint/2010/main" val="101392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04A35EB-4848-4025-B5EC-A04EB78A16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512" y="411432"/>
            <a:ext cx="3803645" cy="3916328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F0FBDC2-F8E5-445C-8DC6-39DB45872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8D8FD39-7FC1-49E8-850F-A26332B39D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499" y="2919125"/>
            <a:ext cx="5208501" cy="390637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64C2890-1FDC-45F0-9943-66A64B33D6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5" y="3501008"/>
            <a:ext cx="3891384" cy="333629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F062B7C-9D71-4A13-93FD-CF1623103D87}"/>
              </a:ext>
            </a:extLst>
          </p:cNvPr>
          <p:cNvSpPr txBox="1"/>
          <p:nvPr/>
        </p:nvSpPr>
        <p:spPr>
          <a:xfrm>
            <a:off x="1989807" y="43897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Bodenbearbeitung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B911454-1658-4949-B413-29F2CCB3433F}"/>
              </a:ext>
            </a:extLst>
          </p:cNvPr>
          <p:cNvSpPr txBox="1"/>
          <p:nvPr/>
        </p:nvSpPr>
        <p:spPr>
          <a:xfrm>
            <a:off x="3995936" y="836712"/>
            <a:ext cx="45385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Stoppelsturz</a:t>
            </a:r>
          </a:p>
          <a:p>
            <a:r>
              <a:rPr lang="de-DE" dirty="0"/>
              <a:t>2 mal Grubbern</a:t>
            </a:r>
          </a:p>
          <a:p>
            <a:r>
              <a:rPr lang="de-DE" dirty="0"/>
              <a:t>Pflugfurche mit Packer</a:t>
            </a:r>
          </a:p>
          <a:p>
            <a:r>
              <a:rPr lang="de-DE" dirty="0"/>
              <a:t>Saatbettbereitung</a:t>
            </a:r>
          </a:p>
          <a:p>
            <a:r>
              <a:rPr lang="de-DE" dirty="0"/>
              <a:t>Aussaat</a:t>
            </a:r>
          </a:p>
          <a:p>
            <a:r>
              <a:rPr lang="de-DE" dirty="0"/>
              <a:t>2 </a:t>
            </a:r>
            <a:r>
              <a:rPr lang="de-DE" dirty="0" err="1"/>
              <a:t>Striegelgänge</a:t>
            </a:r>
            <a:endParaRPr lang="de-DE" dirty="0"/>
          </a:p>
          <a:p>
            <a:r>
              <a:rPr lang="de-DE" dirty="0"/>
              <a:t>z.T. mehrmalige Maschinenhacke</a:t>
            </a:r>
          </a:p>
        </p:txBody>
      </p:sp>
    </p:spTree>
    <p:extLst>
      <p:ext uri="{BB962C8B-B14F-4D97-AF65-F5344CB8AC3E}">
        <p14:creationId xmlns:p14="http://schemas.microsoft.com/office/powerpoint/2010/main" val="292951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DCA23E-3A4D-463E-8DDF-3DAA286E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9CAE322-02AA-4C9D-9EBC-A8E713999E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98" y="7763"/>
            <a:ext cx="9071429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1CC1B9D-5FB7-416E-BCC0-5E19717FF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98" y="4522426"/>
            <a:ext cx="3106085" cy="232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4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3FD89AF-1978-43CD-BED7-0298AD88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955511E-C380-49F6-96B8-488C2DCB0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8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588224" cy="494116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474" y="15652"/>
            <a:ext cx="5143500" cy="6858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4944"/>
            <a:ext cx="4016474" cy="5355299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82363F6-8759-406D-B7EF-7052F6FD2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</p:spTree>
    <p:extLst>
      <p:ext uri="{BB962C8B-B14F-4D97-AF65-F5344CB8AC3E}">
        <p14:creationId xmlns:p14="http://schemas.microsoft.com/office/powerpoint/2010/main" val="268418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A61C71-96A9-4767-87CB-72E34552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7BCC0B4-755B-4827-8907-14FADD98B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579A53C-E225-4C8B-B193-BE1A34A30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5B87A73-DDF8-47F0-8D3D-68642D7D9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9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560D3A-B1AE-4B0D-922A-112F07712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BB67AF-EEFB-41DA-9F1E-E95EB6DBE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3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B93576F-7B39-4369-B752-F0D67351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3AC1CE3-7324-4A7E-9B45-7A1F5DAFF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1" y="3490739"/>
            <a:ext cx="4650448" cy="336726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572" y="3514180"/>
            <a:ext cx="4458427" cy="334382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685572" y="0"/>
            <a:ext cx="4458428" cy="3505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010" y="0"/>
            <a:ext cx="4475989" cy="350557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654319" cy="3490739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35C7754-1742-410C-980F-1D380F4DB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</p:spTree>
    <p:extLst>
      <p:ext uri="{BB962C8B-B14F-4D97-AF65-F5344CB8AC3E}">
        <p14:creationId xmlns:p14="http://schemas.microsoft.com/office/powerpoint/2010/main" val="366572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370D045-868C-42E2-A851-912A47EB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2B69A64-51B4-4B73-AF7C-A4813F0C4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8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597177-338F-4951-A060-EE776B0FF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 des Vortrages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488728-53CC-4831-A625-8C85756D9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Betriebsvorstellung</a:t>
            </a:r>
          </a:p>
          <a:p>
            <a:endParaRPr lang="de-DE" dirty="0"/>
          </a:p>
          <a:p>
            <a:r>
              <a:rPr lang="de-DE" dirty="0"/>
              <a:t>Vorstellung des Anbauverfahrens</a:t>
            </a:r>
          </a:p>
          <a:p>
            <a:endParaRPr lang="de-DE" dirty="0"/>
          </a:p>
          <a:p>
            <a:r>
              <a:rPr lang="de-DE" dirty="0"/>
              <a:t>Kreislaufwirtschaft?</a:t>
            </a:r>
          </a:p>
          <a:p>
            <a:endParaRPr lang="de-DE" dirty="0"/>
          </a:p>
          <a:p>
            <a:r>
              <a:rPr lang="de-DE" dirty="0"/>
              <a:t>Ansatz einer Düngerwirtschaft mit Kompost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10EBD7-0563-48C3-996F-8955EAF88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</p:spTree>
    <p:extLst>
      <p:ext uri="{BB962C8B-B14F-4D97-AF65-F5344CB8AC3E}">
        <p14:creationId xmlns:p14="http://schemas.microsoft.com/office/powerpoint/2010/main" val="23706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07E5115-34D6-4E40-955F-5BF99B877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7117FB2-203E-403F-A173-2B1F4A6F5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0AD86D4-6723-46B2-8101-73CECD477E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0"/>
            <a:ext cx="4283968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2050815-AE24-4B23-99BE-2749131975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60032" cy="6858000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AF46C3-F7D0-4F8F-BA99-5F1BFD224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</p:spTree>
    <p:extLst>
      <p:ext uri="{BB962C8B-B14F-4D97-AF65-F5344CB8AC3E}">
        <p14:creationId xmlns:p14="http://schemas.microsoft.com/office/powerpoint/2010/main" val="136292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78F53A-E53F-420A-A614-5CA4AF6DD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FD39BF0-89A5-4FFA-8402-7115BC4E1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6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9A7E9-48BA-4A40-AAF1-201E1095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588815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dirty="0"/>
              <a:t>Substratzusammensetzung</a:t>
            </a:r>
            <a:br>
              <a:rPr lang="de-DE" dirty="0"/>
            </a:br>
            <a:r>
              <a:rPr lang="de-DE" sz="3600" dirty="0"/>
              <a:t>(Rohware)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DD738D-3F73-49C3-BEBF-8E38D78FD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199"/>
            <a:ext cx="9129200" cy="525780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2800" dirty="0"/>
              <a:t>Sonnenblumenschalen</a:t>
            </a:r>
          </a:p>
          <a:p>
            <a:pPr marL="0" indent="0">
              <a:buNone/>
            </a:pPr>
            <a:r>
              <a:rPr lang="de-DE" sz="2800" dirty="0"/>
              <a:t>	(ca. 72 %)</a:t>
            </a:r>
          </a:p>
          <a:p>
            <a:endParaRPr lang="de-DE" sz="2800" dirty="0"/>
          </a:p>
          <a:p>
            <a:endParaRPr lang="de-DE" sz="2800" dirty="0"/>
          </a:p>
          <a:p>
            <a:r>
              <a:rPr lang="de-DE" sz="2800" dirty="0"/>
              <a:t>Luzerne-Gras</a:t>
            </a:r>
          </a:p>
          <a:p>
            <a:pPr marL="914400" lvl="2" indent="0">
              <a:buNone/>
            </a:pPr>
            <a:r>
              <a:rPr lang="de-DE" sz="2800" dirty="0"/>
              <a:t>(ca. 20 %)</a:t>
            </a:r>
          </a:p>
          <a:p>
            <a:endParaRPr lang="de-DE" sz="2800" dirty="0"/>
          </a:p>
          <a:p>
            <a:r>
              <a:rPr lang="de-DE" sz="2800" dirty="0"/>
              <a:t>Mist und Siebabgänge</a:t>
            </a:r>
          </a:p>
          <a:p>
            <a:pPr marL="914400" lvl="2" indent="0">
              <a:buNone/>
            </a:pPr>
            <a:r>
              <a:rPr lang="de-DE" sz="2800" dirty="0"/>
              <a:t>(ca. 8 %)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E92160-5CF6-47D1-94DA-7CDE6C10C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750DCB7-195B-4E3B-A86B-351E253B6F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432" y="3486274"/>
            <a:ext cx="3826768" cy="287007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92A80BC-C317-4FFC-BD9E-BAF6C65DDB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233" y="1588814"/>
            <a:ext cx="3826768" cy="226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4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BCCCBE-7641-4212-8128-8F95C1688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0F416F5-F038-477D-B026-C3A28A4B8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9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94E2081-E925-4E9B-87C6-7ADDB9138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82A0422-42E9-4B66-8775-03AA049E8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2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6078273-394D-43EB-82FE-FFA948A66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FFF8A6-49D7-44BB-9FB3-D26EAD5273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4956043" cy="371703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BA9682A-1AB2-4EBE-8BC6-D85DFA2C1C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490" y="0"/>
            <a:ext cx="4956043" cy="371703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DFC1845-E6D6-41D0-AB5D-123B8CE311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9573" y="3143605"/>
            <a:ext cx="3144822" cy="428396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CAF8AEF-9846-4471-B180-37316A8387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318" y="3713178"/>
            <a:ext cx="4963215" cy="314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3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167AF96-4AF9-46C9-9DD1-58C0478A9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55187B7-9898-4760-8A92-6C510D9FE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71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409C22A-8241-461E-85D4-87F231260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04E43A-6DF7-4BA8-92AC-D737C2463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2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2DC96E-70D0-4DBC-81A5-F49C3B716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78AF2C4-7133-4E48-9A00-9AC1B11B6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8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8430454-F4B4-48DA-9FE4-92EFE80685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B3A7562-74B6-4B68-97F5-13B029332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</p:spTree>
    <p:extLst>
      <p:ext uri="{BB962C8B-B14F-4D97-AF65-F5344CB8AC3E}">
        <p14:creationId xmlns:p14="http://schemas.microsoft.com/office/powerpoint/2010/main" val="362820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82A4E2-3685-4CFC-B080-1FC59F940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dirty="0"/>
              <a:t>Nährstoff-Zusammensetzung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5B6E80-E2DD-4E8A-8573-629F1E31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Biogut- und Grüngutkomposte im ökologischen Ackerbau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914C9BC-527A-48C0-910F-FF89ECDC3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1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1828800" lvl="4" indent="0">
              <a:buNone/>
            </a:pPr>
            <a:r>
              <a:rPr lang="de-DE" dirty="0"/>
              <a:t>	</a:t>
            </a:r>
            <a:r>
              <a:rPr lang="de-DE" sz="3200" dirty="0"/>
              <a:t>Kg/m³		kg/a/ha</a:t>
            </a:r>
          </a:p>
          <a:p>
            <a:pPr marL="114300" indent="0">
              <a:buNone/>
            </a:pPr>
            <a:r>
              <a:rPr lang="de-DE" dirty="0"/>
              <a:t>N gesamt		2,34			67 </a:t>
            </a:r>
            <a:r>
              <a:rPr lang="de-DE" sz="1050" dirty="0"/>
              <a:t>(7%/30% Anrechnung im ersten Jahr)</a:t>
            </a:r>
          </a:p>
          <a:p>
            <a:pPr marL="114300" indent="0">
              <a:buNone/>
            </a:pPr>
            <a:r>
              <a:rPr lang="de-DE" dirty="0"/>
              <a:t>P</a:t>
            </a:r>
            <a:r>
              <a:rPr lang="de-DE" sz="1600" dirty="0"/>
              <a:t>2</a:t>
            </a:r>
            <a:r>
              <a:rPr lang="de-DE" dirty="0"/>
              <a:t>O</a:t>
            </a:r>
            <a:r>
              <a:rPr lang="de-DE" sz="1600" dirty="0"/>
              <a:t>5</a:t>
            </a:r>
            <a:r>
              <a:rPr lang="de-DE" dirty="0"/>
              <a:t>			0,95			27</a:t>
            </a:r>
          </a:p>
          <a:p>
            <a:pPr marL="114300" indent="0">
              <a:buNone/>
            </a:pPr>
            <a:r>
              <a:rPr lang="de-DE" dirty="0"/>
              <a:t>K</a:t>
            </a:r>
            <a:r>
              <a:rPr lang="de-DE" sz="1600" dirty="0"/>
              <a:t>2</a:t>
            </a:r>
            <a:r>
              <a:rPr lang="de-DE" dirty="0"/>
              <a:t>O			3,69			105</a:t>
            </a:r>
          </a:p>
          <a:p>
            <a:pPr marL="114300" indent="0">
              <a:buNone/>
            </a:pPr>
            <a:r>
              <a:rPr lang="de-DE" dirty="0"/>
              <a:t>MgO		0,84			24</a:t>
            </a:r>
          </a:p>
          <a:p>
            <a:pPr marL="114300" indent="0">
              <a:buNone/>
            </a:pPr>
            <a:r>
              <a:rPr lang="de-DE" dirty="0" err="1"/>
              <a:t>CaO</a:t>
            </a:r>
            <a:r>
              <a:rPr lang="de-DE" dirty="0"/>
              <a:t>			2,77			79</a:t>
            </a:r>
          </a:p>
          <a:p>
            <a:pPr marL="114300" indent="0">
              <a:buNone/>
            </a:pPr>
            <a:endParaRPr lang="de-DE" dirty="0"/>
          </a:p>
          <a:p>
            <a:pPr marL="114300" indent="0">
              <a:buNone/>
            </a:pPr>
            <a:r>
              <a:rPr lang="de-DE" dirty="0"/>
              <a:t>C/N-Verhältnis	29</a:t>
            </a:r>
          </a:p>
        </p:txBody>
      </p:sp>
    </p:spTree>
    <p:extLst>
      <p:ext uri="{BB962C8B-B14F-4D97-AF65-F5344CB8AC3E}">
        <p14:creationId xmlns:p14="http://schemas.microsoft.com/office/powerpoint/2010/main" val="395615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980B91-E138-4E66-97FE-BCEFBBB24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dirty="0"/>
              <a:t>Einsatzbereiche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236C29-68E8-4C4B-B446-2706491DF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dirty="0"/>
              <a:t>Auf Stoppel vor Zwischenfrucht und Winterung</a:t>
            </a:r>
          </a:p>
          <a:p>
            <a:r>
              <a:rPr lang="de-DE" dirty="0"/>
              <a:t>Im Frühjahr nach Zwischenfrucht vor Sonnenblumen</a:t>
            </a:r>
          </a:p>
          <a:p>
            <a:r>
              <a:rPr lang="de-DE" dirty="0"/>
              <a:t>Im Frühjahr in den Bestand von Winterungen</a:t>
            </a:r>
          </a:p>
          <a:p>
            <a:r>
              <a:rPr lang="de-DE" dirty="0"/>
              <a:t>In Sonderkulturen wie z.B. Intensivobst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F729D7A-9E1E-4CED-BFCE-C69D027D8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</p:spTree>
    <p:extLst>
      <p:ext uri="{BB962C8B-B14F-4D97-AF65-F5344CB8AC3E}">
        <p14:creationId xmlns:p14="http://schemas.microsoft.com/office/powerpoint/2010/main" val="358913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B0AE558-17B3-4DC1-89AF-89D0CEB3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A1D0D8-F909-4E79-973A-9997F1B5A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5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F27A06B-B204-4A98-AA4E-AD3944E4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4005408-BCDF-48EF-8F99-42BDC0645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7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C45F4EF-44CA-4ACC-B44E-702C4505D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CBE2AB0-21B9-4879-BDB9-3362FE938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1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A22ECA1-7266-4998-8D87-72F6CA571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1FE572-2531-489E-9A3F-DC66B81F7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4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3B219FE-B357-442C-A04B-A5749D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2786F1E-F094-4EA2-A8F6-3AA9F8740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4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36530-4A82-42E8-A4C1-1620C410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dirty="0"/>
              <a:t>Kosten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90FEE5-2CF5-45C1-8E56-4401E7021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dirty="0"/>
              <a:t>Substrat zusammenfahren	  9.500 €/a</a:t>
            </a:r>
          </a:p>
          <a:p>
            <a:r>
              <a:rPr lang="de-DE" dirty="0"/>
              <a:t>Aufsetzen und Wenden		  8.500 €/a</a:t>
            </a:r>
          </a:p>
          <a:p>
            <a:r>
              <a:rPr lang="de-DE" dirty="0"/>
              <a:t>Ausbringung				20.000 €/a</a:t>
            </a:r>
          </a:p>
          <a:p>
            <a:r>
              <a:rPr lang="de-DE" dirty="0"/>
              <a:t>Menge fertiger Kompost		  7000 m³/a</a:t>
            </a:r>
          </a:p>
          <a:p>
            <a:pPr lvl="2"/>
            <a:r>
              <a:rPr lang="de-DE" dirty="0"/>
              <a:t>Kosten/m³					5,40 €/m³</a:t>
            </a:r>
          </a:p>
          <a:p>
            <a:pPr lvl="2"/>
            <a:r>
              <a:rPr lang="de-DE" dirty="0"/>
              <a:t>Kompostplatte			  	3,00 €/m³</a:t>
            </a:r>
          </a:p>
          <a:p>
            <a:endParaRPr lang="de-DE" dirty="0"/>
          </a:p>
          <a:p>
            <a:r>
              <a:rPr lang="de-DE" dirty="0"/>
              <a:t>Gesamtkosten Kompost gestreut	8,40 €/m³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420765C-A201-4A77-A833-3635A65A1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</p:spTree>
    <p:extLst>
      <p:ext uri="{BB962C8B-B14F-4D97-AF65-F5344CB8AC3E}">
        <p14:creationId xmlns:p14="http://schemas.microsoft.com/office/powerpoint/2010/main" val="428814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684A58-45C0-46DE-9579-0B08E3E04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B4F471-FEDB-4ED4-BE3D-759FD9021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dirty="0"/>
              <a:t>Gute Verwertung vom Kleegrasaufwuchs</a:t>
            </a:r>
          </a:p>
          <a:p>
            <a:r>
              <a:rPr lang="de-DE" dirty="0"/>
              <a:t>Gute Verwertung von Nebenprodukten aus der Verarbeitung </a:t>
            </a:r>
          </a:p>
          <a:p>
            <a:r>
              <a:rPr lang="de-DE" dirty="0"/>
              <a:t>Hohe Zufuhr an organischer Substanz</a:t>
            </a:r>
          </a:p>
          <a:p>
            <a:r>
              <a:rPr lang="de-DE" dirty="0"/>
              <a:t>Zufuhr von Nährstoffen über Nebenprodukte</a:t>
            </a:r>
          </a:p>
          <a:p>
            <a:r>
              <a:rPr lang="de-DE" dirty="0"/>
              <a:t>Wirkung des Schalenanteils noch nicht abschließend geklärt (Stickstoffdynamik)</a:t>
            </a:r>
          </a:p>
          <a:p>
            <a:r>
              <a:rPr lang="de-DE" dirty="0"/>
              <a:t>Energieverluste bei Kompostierung noch unbefriedigend 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158008-C357-4154-B096-AE0AA3DC5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>
            <a:noFill/>
          </a:ln>
        </p:spPr>
        <p:txBody>
          <a:bodyPr/>
          <a:lstStyle/>
          <a:p>
            <a:r>
              <a:rPr lang="de-DE" dirty="0"/>
              <a:t>Biogut- und Grüngutkomposte im ökologischen Ackerbau</a:t>
            </a:r>
          </a:p>
        </p:txBody>
      </p:sp>
    </p:spTree>
    <p:extLst>
      <p:ext uri="{BB962C8B-B14F-4D97-AF65-F5344CB8AC3E}">
        <p14:creationId xmlns:p14="http://schemas.microsoft.com/office/powerpoint/2010/main" val="188885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6B66A24-33A2-4319-B63F-C8C8DE0DB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C4BE8E3-511B-43DA-8850-E9AC4218DC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E47F6F5-ED32-49E8-A671-1E79C7D4855F}"/>
              </a:ext>
            </a:extLst>
          </p:cNvPr>
          <p:cNvSpPr txBox="1"/>
          <p:nvPr/>
        </p:nvSpPr>
        <p:spPr>
          <a:xfrm>
            <a:off x="2267744" y="620688"/>
            <a:ext cx="55446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accent6">
                    <a:lumMod val="75000"/>
                  </a:schemeClr>
                </a:solidFill>
              </a:rPr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337764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3571875" y="2971800"/>
          <a:ext cx="2000250" cy="914400"/>
        </p:xfrm>
        <a:graphic>
          <a:graphicData uri="http://schemas.openxmlformats.org/drawingml/2006/table">
            <a:tbl>
              <a:tblPr/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de-DE" sz="1000">
                          <a:solidFill>
                            <a:srgbClr val="000000"/>
                          </a:solidFill>
                          <a:latin typeface="Arial"/>
                        </a:rPr>
                        <a:t>Maßstab ca. 1 : 30000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5" name="Picture 1" descr="http://www.geodaten.bayern.de/geoservTmp/von1300112543388/Bil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201400" cy="6858000"/>
          </a:xfrm>
          <a:prstGeom prst="rect">
            <a:avLst/>
          </a:prstGeom>
          <a:noFill/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A2D93F-BF27-41C3-BBE6-E1C71E210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3401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200" b="1" kern="0" dirty="0">
                <a:latin typeface="Arial" panose="020B0604020202020204" pitchFamily="34" charset="0"/>
                <a:cs typeface="Times New Roman" panose="02020603050405020304" pitchFamily="18" charset="0"/>
              </a:rPr>
              <a:t>Betriebsspiegel</a:t>
            </a:r>
            <a:r>
              <a:rPr lang="de-DE" sz="1400" b="1" kern="0" dirty="0">
                <a:latin typeface="Arial" panose="020B0604020202020204" pitchFamily="34" charset="0"/>
                <a:cs typeface="Times New Roman" panose="02020603050405020304" pitchFamily="18" charset="0"/>
              </a:rPr>
              <a:t>		</a:t>
            </a:r>
            <a:endParaRPr lang="de-DE" sz="1200" b="1" kern="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lang="de-DE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Lage:		Nordbayern zwischen Würzburg und Fulda (HS)</a:t>
            </a:r>
          </a:p>
          <a:p>
            <a:pPr>
              <a:spcAft>
                <a:spcPts val="0"/>
              </a:spcAft>
            </a:pPr>
            <a:r>
              <a:rPr lang="de-DE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10 km westlich von der Kreisstadt Schweinfurt, Ortslage</a:t>
            </a:r>
            <a:endParaRPr lang="de-DE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de-DE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Flächen</a:t>
            </a:r>
            <a:r>
              <a:rPr lang="it-IT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		242,5 ha AL, 15,4 ha GL, 15 ha Wald</a:t>
            </a:r>
            <a:endParaRPr lang="de-DE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de-DE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mittlere Feldgröße:	3,5 ha (0,3 ha – 18 ha)</a:t>
            </a:r>
            <a:endParaRPr lang="de-DE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Böden/Klimadaten:	überwiegend Muschelkalkböden, 25 bis 76 Bodenpunkte</a:t>
            </a:r>
          </a:p>
          <a:p>
            <a:pPr>
              <a:spcAft>
                <a:spcPts val="0"/>
              </a:spcAft>
            </a:pPr>
            <a:r>
              <a:rPr lang="de-DE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ca. 560 mm Niederschlag, 8,6°C</a:t>
            </a:r>
            <a:endParaRPr lang="de-DE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Ackerbau und Obstbau</a:t>
            </a:r>
            <a:endParaRPr lang="de-DE" sz="1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50645" indent="-1350645">
              <a:spcAft>
                <a:spcPts val="0"/>
              </a:spcAft>
            </a:pPr>
            <a:r>
              <a:rPr lang="de-DE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Weizen - Dinkel - Roggen - Braugerste - Hafer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Luzernegras - Erbsen – Wicken - Linsen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de-DE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Saatgutvermehrung von Getreide und Grobleguminosen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de-DE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de-DE" sz="1000" dirty="0">
                <a:latin typeface="Arial" panose="020B0604020202020204" pitchFamily="34" charset="0"/>
                <a:cs typeface="Times New Roman" panose="02020603050405020304" pitchFamily="18" charset="0"/>
              </a:rPr>
              <a:t>chälsonnenblumen, Kartoffeln</a:t>
            </a:r>
            <a:r>
              <a:rPr lang="de-DE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Streuobstanbau (v.a. Äpfel und Birnen) </a:t>
            </a:r>
            <a:endParaRPr lang="de-DE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1,5 ha Steinobst:  Aprikosen – Mirabellen – Kirschen - Pflaumen</a:t>
            </a:r>
          </a:p>
          <a:p>
            <a:pPr lvl="0">
              <a:spcAft>
                <a:spcPts val="0"/>
              </a:spcAft>
            </a:pPr>
            <a:endParaRPr lang="de-DE" sz="1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de-DE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Arbeitskräfte: 2,5 AK, zeitweise 1 Praktikant/Auszubildender</a:t>
            </a:r>
            <a:endParaRPr lang="de-DE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Direktvermarktung</a:t>
            </a:r>
            <a:r>
              <a:rPr lang="de-DE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eigener Erzeugnisse (Obst, Kartoffeln, Getreideerzeugnisse, Linsen, Sonnenblumenkerne, Öle, Säfte, Cider, Bier) an LEH</a:t>
            </a:r>
          </a:p>
          <a:p>
            <a:pPr>
              <a:spcAft>
                <a:spcPts val="0"/>
              </a:spcAft>
            </a:pPr>
            <a:r>
              <a:rPr lang="de-DE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Direktvermarktung eigener Erzeugnisse und Zukauf über den eigenen Hofladen</a:t>
            </a:r>
          </a:p>
          <a:p>
            <a:pPr>
              <a:spcAft>
                <a:spcPts val="0"/>
              </a:spcAft>
            </a:pPr>
            <a:endParaRPr lang="de-DE" sz="1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de-DE" sz="1000" dirty="0">
                <a:latin typeface="Arial" panose="020B0604020202020204" pitchFamily="34" charset="0"/>
                <a:cs typeface="Times New Roman" panose="02020603050405020304" pitchFamily="18" charset="0"/>
              </a:rPr>
              <a:t>Arbeitskräfte: 3,0 AK</a:t>
            </a:r>
          </a:p>
          <a:p>
            <a:pPr lvl="2"/>
            <a:endParaRPr lang="de-DE" sz="1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000" b="1" dirty="0">
                <a:latin typeface="Arial" panose="020B0604020202020204" pitchFamily="34" charset="0"/>
                <a:cs typeface="Times New Roman" panose="02020603050405020304" pitchFamily="18" charset="0"/>
              </a:rPr>
              <a:t>Saat Gut Obbach GmbH (seit 2018)</a:t>
            </a:r>
          </a:p>
          <a:p>
            <a:pPr marL="800100" lvl="1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de-DE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Aufbereitung und Lagerung von ökologische erzeugten Druschfrüchten</a:t>
            </a:r>
          </a:p>
          <a:p>
            <a:pPr marL="800100" lvl="1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de-DE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Schälen und Aufbereiten von Schälsonnenblumen</a:t>
            </a:r>
          </a:p>
          <a:p>
            <a:pPr marL="800100" lvl="1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de-DE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Aufbereitung von Saatgut</a:t>
            </a:r>
          </a:p>
          <a:p>
            <a:pPr marL="800100" lvl="1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de-DE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Aufbereitung von Leguminosen</a:t>
            </a:r>
            <a:endParaRPr lang="de-DE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257300" lvl="2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1000" dirty="0">
                <a:latin typeface="Arial" panose="020B0604020202020204" pitchFamily="34" charset="0"/>
                <a:cs typeface="Times New Roman" panose="02020603050405020304" pitchFamily="18" charset="0"/>
              </a:rPr>
              <a:t>Arbeitskräfte: 3,0 AK</a:t>
            </a:r>
          </a:p>
          <a:p>
            <a:pPr>
              <a:spcAft>
                <a:spcPts val="0"/>
              </a:spcAft>
            </a:pPr>
            <a:r>
              <a:rPr lang="de-DE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Besonderheiten:</a:t>
            </a:r>
            <a:endParaRPr lang="de-DE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de-DE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Betrieb wird seit 1998 nach den Richtlinien des anerkannt ökologischen Landbaus bewirtschaftet und ist Mitgliedsbetrieb bei </a:t>
            </a:r>
            <a:r>
              <a:rPr lang="de-DE" sz="1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Naturland</a:t>
            </a:r>
            <a:endParaRPr lang="de-DE" sz="1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de-DE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5932F57-971D-4EF9-9755-576D59B82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50165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dirty="0"/>
              <a:t>Biogut- und Grüngutkomposte im ökologischen Ackerbau</a:t>
            </a:r>
          </a:p>
        </p:txBody>
      </p:sp>
    </p:spTree>
    <p:extLst>
      <p:ext uri="{BB962C8B-B14F-4D97-AF65-F5344CB8AC3E}">
        <p14:creationId xmlns:p14="http://schemas.microsoft.com/office/powerpoint/2010/main" val="6856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F1791-01C9-498C-9551-F0625DB57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80512" cy="16002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Anbauverfahren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489959-846F-4E1D-B8EF-478EBF870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6512" y="1600200"/>
            <a:ext cx="9180512" cy="52578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de-DE" dirty="0"/>
              <a:t>Saatgutvermehrung				40 %</a:t>
            </a:r>
          </a:p>
          <a:p>
            <a:endParaRPr lang="de-DE" dirty="0"/>
          </a:p>
          <a:p>
            <a:r>
              <a:rPr lang="de-DE" dirty="0"/>
              <a:t>Getreideanbau incl. Nischen		50 %</a:t>
            </a:r>
          </a:p>
          <a:p>
            <a:r>
              <a:rPr lang="de-DE" dirty="0"/>
              <a:t>Hackfrucht (SB, KT)				17 %</a:t>
            </a:r>
          </a:p>
          <a:p>
            <a:r>
              <a:rPr lang="de-DE" dirty="0"/>
              <a:t>Leguminosen	(HF im Gemenge)	13 %</a:t>
            </a:r>
          </a:p>
          <a:p>
            <a:r>
              <a:rPr lang="de-DE" dirty="0"/>
              <a:t>Luzernegras					20 %</a:t>
            </a:r>
          </a:p>
          <a:p>
            <a:r>
              <a:rPr lang="de-DE" dirty="0"/>
              <a:t>wendende Bodenbearbeitung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1D7819-F047-4C2F-9284-F62BF7E5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Biogut- und Grüngutkomposte im ökologischen Ackerbau</a:t>
            </a:r>
          </a:p>
        </p:txBody>
      </p:sp>
    </p:spTree>
    <p:extLst>
      <p:ext uri="{BB962C8B-B14F-4D97-AF65-F5344CB8AC3E}">
        <p14:creationId xmlns:p14="http://schemas.microsoft.com/office/powerpoint/2010/main" val="199382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7910"/>
            <a:ext cx="8686800" cy="1761102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de-DE" dirty="0"/>
              <a:t>	Vielfalt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9012"/>
            <a:ext cx="3872444" cy="5061078"/>
          </a:xfrm>
        </p:spPr>
      </p:pic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2445" y="3356743"/>
            <a:ext cx="5271556" cy="3501257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0"/>
            <a:ext cx="5652120" cy="3754020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DADDEB5-D82F-4FAF-9F56-4E4660B3C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</p:spTree>
    <p:extLst>
      <p:ext uri="{BB962C8B-B14F-4D97-AF65-F5344CB8AC3E}">
        <p14:creationId xmlns:p14="http://schemas.microsoft.com/office/powerpoint/2010/main" val="36275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72019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50645" indent="-1350645" algn="ctr">
              <a:spcAft>
                <a:spcPts val="0"/>
              </a:spcAft>
            </a:pPr>
            <a:r>
              <a:rPr lang="de-DE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Fruchtfolge</a:t>
            </a:r>
            <a:r>
              <a:rPr lang="de-DE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de-D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50645" indent="-1350645">
              <a:spcAft>
                <a:spcPts val="0"/>
              </a:spcAft>
            </a:pPr>
            <a:endParaRPr lang="de-D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50645" indent="-1350645">
              <a:spcAft>
                <a:spcPts val="0"/>
              </a:spcAft>
            </a:pP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Luzernegras					2-3 maliger schnitt </a:t>
            </a: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Abfuhr</a:t>
            </a:r>
            <a:endParaRPr lang="de-D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de-D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Luzernegras					2-3 maliger Schnitt	</a:t>
            </a: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Abfuhr</a:t>
            </a:r>
            <a:endParaRPr lang="de-D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/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Mulchen</a:t>
            </a:r>
            <a:endParaRPr lang="de-D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Weizen – Dinkel					35 – 45 </a:t>
            </a:r>
            <a:r>
              <a:rPr lang="de-DE" sz="1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Ertrag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de-D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Braugerste –- Kartoffeln				30 – 50 </a:t>
            </a:r>
            <a:r>
              <a:rPr lang="de-DE" sz="1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Ertag</a:t>
            </a:r>
            <a:endParaRPr lang="de-D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de-D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Schälsonnenblumen				15 – 25 </a:t>
            </a:r>
            <a:r>
              <a:rPr lang="de-DE" sz="1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Ertrag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de-D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Winterwicken-/Wintererbsengemenge		40 – 50 </a:t>
            </a:r>
            <a:r>
              <a:rPr lang="de-DE" sz="1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Ertrag (gesamt)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de-D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Roggen – Hafer					30 – 55 </a:t>
            </a:r>
            <a:r>
              <a:rPr lang="de-DE" sz="1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Ertrag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de-D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Linsen, </a:t>
            </a:r>
            <a:r>
              <a:rPr lang="de-DE" sz="16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Öllein</a:t>
            </a: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Leindotter, Saflor, Hirse, Emmer</a:t>
            </a:r>
          </a:p>
          <a:p>
            <a:pPr lvl="0">
              <a:spcAft>
                <a:spcPts val="0"/>
              </a:spcAft>
            </a:pPr>
            <a:endParaRPr lang="de-D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de-D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" panose="020B0604020202020204" pitchFamily="34" charset="0"/>
                <a:cs typeface="Times New Roman" panose="02020603050405020304" pitchFamily="18" charset="0"/>
              </a:rPr>
              <a:t>Zwischenfrucht (ca. 23 % der Fläche)			Verbleib auf der Fläche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Saatgutvermehrung von Getreide, Grob- und Feinleguminosen (ca. 50% der Fläche)</a:t>
            </a:r>
          </a:p>
          <a:p>
            <a:pPr marL="1350645" indent="-1350645">
              <a:spcAft>
                <a:spcPts val="0"/>
              </a:spcAft>
            </a:pP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350645" indent="-1350645">
              <a:spcAft>
                <a:spcPts val="0"/>
              </a:spcAft>
            </a:pPr>
            <a:r>
              <a:rPr lang="de-DE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>
              <a:spcAft>
                <a:spcPts val="0"/>
              </a:spcAft>
            </a:pPr>
            <a:endParaRPr lang="de-DE" sz="1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de-DE" sz="12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de-DE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E10CA1B-9366-4E4E-926B-1DF9C3329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</p:spTree>
    <p:extLst>
      <p:ext uri="{BB962C8B-B14F-4D97-AF65-F5344CB8AC3E}">
        <p14:creationId xmlns:p14="http://schemas.microsoft.com/office/powerpoint/2010/main" val="221363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1DE47-1312-4D99-B1D8-9F40820B7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dirty="0"/>
              <a:t>Fragestellung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25B227-5F96-436F-8E89-17F9BED1F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de-DE" dirty="0"/>
              <a:t>Wie funktioniert die Kreislaufwirtschaft auf einem reinen Öko Ackerbaubetrieb?</a:t>
            </a:r>
          </a:p>
          <a:p>
            <a:r>
              <a:rPr lang="de-DE" dirty="0"/>
              <a:t>Wie kann die Fruchtbarkeit der Böden erhalten und erhöht werden?</a:t>
            </a:r>
          </a:p>
          <a:p>
            <a:r>
              <a:rPr lang="de-DE" dirty="0"/>
              <a:t>Welche Nähstoffimporte sind noch ökologisch?</a:t>
            </a:r>
          </a:p>
          <a:p>
            <a:r>
              <a:rPr lang="de-DE" dirty="0"/>
              <a:t>Welche rechtlichen Regelungen sind begrenzend?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5CB0CF5-5839-45A4-B67C-030CBEC6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Biogut- und Grüngutkomposte im ökologischen Ackerbau</a:t>
            </a:r>
          </a:p>
        </p:txBody>
      </p:sp>
    </p:spTree>
    <p:extLst>
      <p:ext uri="{BB962C8B-B14F-4D97-AF65-F5344CB8AC3E}">
        <p14:creationId xmlns:p14="http://schemas.microsoft.com/office/powerpoint/2010/main" val="37767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982</Words>
  <Application>Microsoft Office PowerPoint</Application>
  <PresentationFormat>Bildschirmpräsentation (4:3)</PresentationFormat>
  <Paragraphs>186</Paragraphs>
  <Slides>39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4" baseType="lpstr">
      <vt:lpstr>Arial</vt:lpstr>
      <vt:lpstr>Calibri</vt:lpstr>
      <vt:lpstr>Symbol</vt:lpstr>
      <vt:lpstr>Times New Roman</vt:lpstr>
      <vt:lpstr>Larissa-Design</vt:lpstr>
      <vt:lpstr>PowerPoint-Präsentation</vt:lpstr>
      <vt:lpstr>Inhalt des Vortrages</vt:lpstr>
      <vt:lpstr>PowerPoint-Präsentation</vt:lpstr>
      <vt:lpstr>PowerPoint-Präsentation</vt:lpstr>
      <vt:lpstr>PowerPoint-Präsentation</vt:lpstr>
      <vt:lpstr>Anbauverfahren</vt:lpstr>
      <vt:lpstr> Vielfalt</vt:lpstr>
      <vt:lpstr>PowerPoint-Präsentation</vt:lpstr>
      <vt:lpstr>Fragestellung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Substratzusammensetzung (Rohware)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Nährstoff-Zusammensetzung</vt:lpstr>
      <vt:lpstr>Einsatzbereiche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Kosten</vt:lpstr>
      <vt:lpstr>Fazit</vt:lpstr>
      <vt:lpstr>PowerPoint-Präsentation</vt:lpstr>
    </vt:vector>
  </TitlesOfParts>
  <Company>Name Ihrer Firma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Kulturlandpläne Umsetzung von mehr Naturschutz auf Biobetrieben</dc:title>
  <dc:creator>Ihr Benutzername</dc:creator>
  <cp:lastModifiedBy>Gutsverwaltung | Gut-Obbach</cp:lastModifiedBy>
  <cp:revision>283</cp:revision>
  <dcterms:created xsi:type="dcterms:W3CDTF">2010-11-30T12:17:39Z</dcterms:created>
  <dcterms:modified xsi:type="dcterms:W3CDTF">2022-02-22T12:13:48Z</dcterms:modified>
</cp:coreProperties>
</file>