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263" r:id="rId3"/>
    <p:sldId id="264" r:id="rId4"/>
    <p:sldId id="291" r:id="rId5"/>
    <p:sldId id="297" r:id="rId6"/>
    <p:sldId id="303" r:id="rId7"/>
    <p:sldId id="304" r:id="rId8"/>
    <p:sldId id="305" r:id="rId9"/>
    <p:sldId id="279" r:id="rId10"/>
    <p:sldId id="268" r:id="rId11"/>
    <p:sldId id="280" r:id="rId12"/>
    <p:sldId id="281" r:id="rId13"/>
    <p:sldId id="266" r:id="rId14"/>
    <p:sldId id="265" r:id="rId15"/>
    <p:sldId id="282" r:id="rId16"/>
    <p:sldId id="295" r:id="rId17"/>
    <p:sldId id="270" r:id="rId18"/>
    <p:sldId id="278" r:id="rId19"/>
    <p:sldId id="273" r:id="rId20"/>
    <p:sldId id="306" r:id="rId21"/>
    <p:sldId id="299" r:id="rId22"/>
    <p:sldId id="300" r:id="rId23"/>
    <p:sldId id="302" r:id="rId24"/>
    <p:sldId id="277" r:id="rId25"/>
    <p:sldId id="288" r:id="rId26"/>
    <p:sldId id="287" r:id="rId27"/>
  </p:sldIdLst>
  <p:sldSz cx="9144000" cy="6858000" type="screen4x3"/>
  <p:notesSz cx="7099300" cy="10234613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6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DD4F"/>
    <a:srgbClr val="D4E818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 snapToGrid="0" snapToObjects="1" showGuides="1">
      <p:cViewPr>
        <p:scale>
          <a:sx n="75" d="100"/>
          <a:sy n="75" d="100"/>
        </p:scale>
        <p:origin x="-1152" y="72"/>
      </p:cViewPr>
      <p:guideLst>
        <p:guide orient="horz" pos="2136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45" d="100"/>
          <a:sy n="45" d="100"/>
        </p:scale>
        <p:origin x="276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een Fischer" userId="4d8a7b206b3b4a5d" providerId="LiveId" clId="{E48B7F24-D66E-4821-8FF8-4B8161072518}"/>
    <pc:docChg chg="modSld">
      <pc:chgData name="Doreen Fischer" userId="4d8a7b206b3b4a5d" providerId="LiveId" clId="{E48B7F24-D66E-4821-8FF8-4B8161072518}" dt="2018-02-01T12:45:28.354" v="3" actId="20577"/>
      <pc:docMkLst>
        <pc:docMk/>
      </pc:docMkLst>
      <pc:sldChg chg="modSp">
        <pc:chgData name="Doreen Fischer" userId="4d8a7b206b3b4a5d" providerId="LiveId" clId="{E48B7F24-D66E-4821-8FF8-4B8161072518}" dt="2018-02-01T12:45:28.354" v="3" actId="20577"/>
        <pc:sldMkLst>
          <pc:docMk/>
          <pc:sldMk cId="591652073" sldId="258"/>
        </pc:sldMkLst>
        <pc:spChg chg="mod">
          <ac:chgData name="Doreen Fischer" userId="4d8a7b206b3b4a5d" providerId="LiveId" clId="{E48B7F24-D66E-4821-8FF8-4B8161072518}" dt="2018-02-01T12:45:28.354" v="3" actId="20577"/>
          <ac:spMkLst>
            <pc:docMk/>
            <pc:sldMk cId="591652073" sldId="258"/>
            <ac:spMk id="2" creationId="{00000000-0000-0000-0000-000000000000}"/>
          </ac:spMkLst>
        </pc:spChg>
        <pc:spChg chg="mod">
          <ac:chgData name="Doreen Fischer" userId="4d8a7b206b3b4a5d" providerId="LiveId" clId="{E48B7F24-D66E-4821-8FF8-4B8161072518}" dt="2018-02-01T12:45:00.007" v="2" actId="20577"/>
          <ac:spMkLst>
            <pc:docMk/>
            <pc:sldMk cId="591652073" sldId="258"/>
            <ac:spMk id="3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E5F422C4-7F54-40D9-8EAC-8FF64ADFBA3C}" type="datetimeFigureOut">
              <a:rPr lang="de-DE" smtClean="0"/>
              <a:t>09.11.2019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417C1D23-4C19-42E7-816C-0FA41421E8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52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18E3F746-C79C-40A6-B901-AA86734D23F6}" type="datetimeFigureOut">
              <a:rPr lang="de-DE" smtClean="0"/>
              <a:t>09.11.2019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599" y="4861155"/>
            <a:ext cx="5680103" cy="4605821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A31D0872-AB3E-4A4E-A021-955B1FFE45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3668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5.gi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5.gi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5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5.g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5.gi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5.gi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5.gi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5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C8B6-35B6-F54C-B37D-6F8D2469B14B}" type="datetimeFigureOut">
              <a:rPr lang="nl-NL" smtClean="0"/>
              <a:t>9-11-2019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833E-8296-5B4A-B386-02D5E376ADFA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15"/>
          <p:cNvSpPr txBox="1"/>
          <p:nvPr userDrawn="1"/>
        </p:nvSpPr>
        <p:spPr>
          <a:xfrm>
            <a:off x="5837276" y="6280093"/>
            <a:ext cx="2892056" cy="49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nl-NL" sz="1200" dirty="0">
                <a:latin typeface="Univers CE 55 Medium"/>
                <a:cs typeface="Univers CE 55 Medium"/>
              </a:rPr>
              <a:t>Prof. Dr. Manuel Mustermann</a:t>
            </a:r>
          </a:p>
          <a:p>
            <a:pPr algn="r">
              <a:lnSpc>
                <a:spcPct val="110000"/>
              </a:lnSpc>
            </a:pPr>
            <a:r>
              <a:rPr lang="nl-NL" sz="1200" dirty="0">
                <a:latin typeface="Univers CE 55 Medium"/>
                <a:cs typeface="Univers CE 55 Medium"/>
              </a:rPr>
              <a:t>Fachgebiet xy</a:t>
            </a:r>
          </a:p>
        </p:txBody>
      </p:sp>
      <p:pic>
        <p:nvPicPr>
          <p:cNvPr id="8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03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3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C8B6-35B6-F54C-B37D-6F8D2469B14B}" type="datetimeFigureOut">
              <a:rPr lang="nl-NL" smtClean="0"/>
              <a:t>9-11-2019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833E-8296-5B4A-B386-02D5E376ADFA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Gleichschenkliges Dreieck 6">
            <a:extLst>
              <a:ext uri="{FF2B5EF4-FFF2-40B4-BE49-F238E27FC236}">
                <a16:creationId xmlns="" xmlns:a16="http://schemas.microsoft.com/office/drawing/2014/main" id="{B0703918-107D-4E37-9ED4-EC322122C8B6}"/>
              </a:ext>
            </a:extLst>
          </p:cNvPr>
          <p:cNvSpPr/>
          <p:nvPr userDrawn="1"/>
        </p:nvSpPr>
        <p:spPr>
          <a:xfrm>
            <a:off x="2695854" y="6174679"/>
            <a:ext cx="729365" cy="598464"/>
          </a:xfrm>
          <a:prstGeom prst="triangle">
            <a:avLst>
              <a:gd name="adj" fmla="val 49421"/>
            </a:avLst>
          </a:prstGeom>
          <a:blipFill>
            <a:blip r:embed="rId2"/>
            <a:stretch>
              <a:fillRect/>
            </a:stretch>
          </a:blip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8" name="Textfeld 20">
            <a:extLst>
              <a:ext uri="{FF2B5EF4-FFF2-40B4-BE49-F238E27FC236}">
                <a16:creationId xmlns="" xmlns:a16="http://schemas.microsoft.com/office/drawing/2014/main" id="{CC6A8D09-B381-4D71-BCB0-BD461F6E6D6D}"/>
              </a:ext>
            </a:extLst>
          </p:cNvPr>
          <p:cNvSpPr txBox="1"/>
          <p:nvPr userDrawn="1"/>
        </p:nvSpPr>
        <p:spPr>
          <a:xfrm>
            <a:off x="2776606" y="6316619"/>
            <a:ext cx="56788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sz="1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</a:t>
            </a:r>
            <a:endParaRPr lang="de-DE" sz="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de-DE" sz="1100" b="1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Repair</a:t>
            </a:r>
            <a:endParaRPr lang="de-DE" sz="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0F94587E-2025-49AA-89B0-A70BA88460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44345" y="6226579"/>
            <a:ext cx="1365662" cy="54626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CA01F77F-70D4-4F43-92AA-ED44E5E507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21966" y="6174062"/>
            <a:ext cx="523875" cy="638175"/>
          </a:xfrm>
          <a:prstGeom prst="rect">
            <a:avLst/>
          </a:prstGeom>
        </p:spPr>
      </p:pic>
      <p:pic>
        <p:nvPicPr>
          <p:cNvPr id="11" name="Bild 1" descr="logo_uni_kassel.jpg">
            <a:extLst>
              <a:ext uri="{FF2B5EF4-FFF2-40B4-BE49-F238E27FC236}">
                <a16:creationId xmlns="" xmlns:a16="http://schemas.microsoft.com/office/drawing/2014/main" id="{A4691F7E-D62E-4F40-AA98-3E17036C98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09" y="6338890"/>
            <a:ext cx="1634692" cy="31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0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C8B6-35B6-F54C-B37D-6F8D2469B14B}" type="datetimeFigureOut">
              <a:rPr lang="nl-NL" smtClean="0"/>
              <a:t>9-11-2019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833E-8296-5B4A-B386-02D5E376ADFA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Gleichschenkliges Dreieck 6">
            <a:extLst>
              <a:ext uri="{FF2B5EF4-FFF2-40B4-BE49-F238E27FC236}">
                <a16:creationId xmlns="" xmlns:a16="http://schemas.microsoft.com/office/drawing/2014/main" id="{2157D775-F0D1-4BF7-8671-0258B0DC61DF}"/>
              </a:ext>
            </a:extLst>
          </p:cNvPr>
          <p:cNvSpPr/>
          <p:nvPr userDrawn="1"/>
        </p:nvSpPr>
        <p:spPr>
          <a:xfrm>
            <a:off x="2695854" y="6174679"/>
            <a:ext cx="729365" cy="598464"/>
          </a:xfrm>
          <a:prstGeom prst="triangle">
            <a:avLst>
              <a:gd name="adj" fmla="val 49421"/>
            </a:avLst>
          </a:prstGeom>
          <a:blipFill>
            <a:blip r:embed="rId2"/>
            <a:stretch>
              <a:fillRect/>
            </a:stretch>
          </a:blip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8" name="Textfeld 20">
            <a:extLst>
              <a:ext uri="{FF2B5EF4-FFF2-40B4-BE49-F238E27FC236}">
                <a16:creationId xmlns="" xmlns:a16="http://schemas.microsoft.com/office/drawing/2014/main" id="{18855579-5142-4921-A25B-8F7061DE5757}"/>
              </a:ext>
            </a:extLst>
          </p:cNvPr>
          <p:cNvSpPr txBox="1"/>
          <p:nvPr userDrawn="1"/>
        </p:nvSpPr>
        <p:spPr>
          <a:xfrm>
            <a:off x="2776606" y="6316619"/>
            <a:ext cx="56788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sz="1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</a:t>
            </a:r>
            <a:endParaRPr lang="de-DE" sz="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de-DE" sz="1100" b="1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Repair</a:t>
            </a:r>
            <a:endParaRPr lang="de-DE" sz="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A68E748F-BB3C-4CAC-B99B-B1C4DEC4CB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44345" y="6226579"/>
            <a:ext cx="1365662" cy="54626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452FDCFB-5A05-4A64-A887-8669BB00F6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21966" y="6174062"/>
            <a:ext cx="523875" cy="638175"/>
          </a:xfrm>
          <a:prstGeom prst="rect">
            <a:avLst/>
          </a:prstGeom>
        </p:spPr>
      </p:pic>
      <p:pic>
        <p:nvPicPr>
          <p:cNvPr id="11" name="Bild 1" descr="logo_uni_kassel.jpg">
            <a:extLst>
              <a:ext uri="{FF2B5EF4-FFF2-40B4-BE49-F238E27FC236}">
                <a16:creationId xmlns="" xmlns:a16="http://schemas.microsoft.com/office/drawing/2014/main" id="{CE54891D-D00A-4B80-A8FA-4FBCD0680DE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09" y="6338890"/>
            <a:ext cx="1634692" cy="31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95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102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C8B6-35B6-F54C-B37D-6F8D2469B14B}" type="datetimeFigureOut">
              <a:rPr lang="nl-NL" smtClean="0"/>
              <a:t>9-11-2019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833E-8296-5B4A-B386-02D5E376ADFA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7" name="Afbeelding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03250" cy="6858000"/>
          </a:xfrm>
          <a:prstGeom prst="rect">
            <a:avLst/>
          </a:prstGeom>
        </p:spPr>
      </p:pic>
      <p:sp>
        <p:nvSpPr>
          <p:cNvPr id="9" name="Tekstvak 8"/>
          <p:cNvSpPr txBox="1"/>
          <p:nvPr userDrawn="1"/>
        </p:nvSpPr>
        <p:spPr>
          <a:xfrm>
            <a:off x="4522976" y="6254094"/>
            <a:ext cx="3762984" cy="49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nl-NL" sz="1200" dirty="0">
                <a:latin typeface="Univers CE 55 Medium"/>
                <a:cs typeface="Univers CE 55 Medium"/>
              </a:rPr>
              <a:t>Dr. </a:t>
            </a:r>
            <a:r>
              <a:rPr lang="nl-NL" sz="1200" dirty="0" smtClean="0">
                <a:latin typeface="Univers CE 55 Medium"/>
                <a:cs typeface="Univers CE 55 Medium"/>
              </a:rPr>
              <a:t>C. Bruns</a:t>
            </a:r>
            <a:endParaRPr lang="nl-NL" sz="1200" dirty="0">
              <a:latin typeface="Univers CE 55 Medium"/>
              <a:cs typeface="Univers CE 55 Medium"/>
            </a:endParaRPr>
          </a:p>
          <a:p>
            <a:pPr algn="r">
              <a:lnSpc>
                <a:spcPct val="110000"/>
              </a:lnSpc>
            </a:pPr>
            <a:r>
              <a:rPr lang="nl-NL" sz="1200" dirty="0" smtClean="0">
                <a:latin typeface="Univers CE 55 Medium"/>
                <a:cs typeface="Univers CE 55 Medium"/>
              </a:rPr>
              <a:t>FG </a:t>
            </a:r>
            <a:r>
              <a:rPr lang="nl-NL" sz="1200" dirty="0">
                <a:latin typeface="Univers CE 55 Medium"/>
                <a:cs typeface="Univers CE 55 Medium"/>
              </a:rPr>
              <a:t>Ökologischer Land- und Pflanzenbau</a:t>
            </a:r>
          </a:p>
        </p:txBody>
      </p:sp>
      <p:pic>
        <p:nvPicPr>
          <p:cNvPr id="14" name="Bild 1" descr="logo_uni_kassel.jpg">
            <a:extLst>
              <a:ext uri="{FF2B5EF4-FFF2-40B4-BE49-F238E27FC236}">
                <a16:creationId xmlns="" xmlns:a16="http://schemas.microsoft.com/office/drawing/2014/main" id="{82C0B02D-D01B-4F0A-A62A-E8D5A7138D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37" y="6338890"/>
            <a:ext cx="1634692" cy="31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81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C8B6-35B6-F54C-B37D-6F8D2469B14B}" type="datetimeFigureOut">
              <a:rPr lang="nl-NL" smtClean="0"/>
              <a:t>9-11-2019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833E-8296-5B4A-B386-02D5E376ADFA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Gleichschenkliges Dreieck 6">
            <a:extLst>
              <a:ext uri="{FF2B5EF4-FFF2-40B4-BE49-F238E27FC236}">
                <a16:creationId xmlns="" xmlns:a16="http://schemas.microsoft.com/office/drawing/2014/main" id="{BE17CB49-518A-4502-91DE-C69371B3E1DD}"/>
              </a:ext>
            </a:extLst>
          </p:cNvPr>
          <p:cNvSpPr/>
          <p:nvPr userDrawn="1"/>
        </p:nvSpPr>
        <p:spPr>
          <a:xfrm>
            <a:off x="2695854" y="6174679"/>
            <a:ext cx="729365" cy="598464"/>
          </a:xfrm>
          <a:prstGeom prst="triangle">
            <a:avLst>
              <a:gd name="adj" fmla="val 49421"/>
            </a:avLst>
          </a:prstGeom>
          <a:blipFill>
            <a:blip r:embed="rId2"/>
            <a:stretch>
              <a:fillRect/>
            </a:stretch>
          </a:blip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8" name="Textfeld 20">
            <a:extLst>
              <a:ext uri="{FF2B5EF4-FFF2-40B4-BE49-F238E27FC236}">
                <a16:creationId xmlns="" xmlns:a16="http://schemas.microsoft.com/office/drawing/2014/main" id="{CBABE944-224E-45CD-BF14-689623EA077D}"/>
              </a:ext>
            </a:extLst>
          </p:cNvPr>
          <p:cNvSpPr txBox="1"/>
          <p:nvPr userDrawn="1"/>
        </p:nvSpPr>
        <p:spPr>
          <a:xfrm>
            <a:off x="2776606" y="6316619"/>
            <a:ext cx="56788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sz="1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</a:t>
            </a:r>
            <a:endParaRPr lang="de-DE" sz="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de-DE" sz="1100" b="1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Repair</a:t>
            </a:r>
            <a:endParaRPr lang="de-DE" sz="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493E6D0C-5C3B-452E-8525-5E47614520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44345" y="6226579"/>
            <a:ext cx="1365662" cy="54626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F859FA59-9F5D-4FB3-8585-9734F00F78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21966" y="6174062"/>
            <a:ext cx="523875" cy="638175"/>
          </a:xfrm>
          <a:prstGeom prst="rect">
            <a:avLst/>
          </a:prstGeom>
        </p:spPr>
      </p:pic>
      <p:pic>
        <p:nvPicPr>
          <p:cNvPr id="11" name="Bild 1" descr="logo_uni_kassel.jpg">
            <a:extLst>
              <a:ext uri="{FF2B5EF4-FFF2-40B4-BE49-F238E27FC236}">
                <a16:creationId xmlns="" xmlns:a16="http://schemas.microsoft.com/office/drawing/2014/main" id="{E105CC6C-1B48-4405-9997-D3148E499CC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09" y="6338890"/>
            <a:ext cx="1634692" cy="31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0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C8B6-35B6-F54C-B37D-6F8D2469B14B}" type="datetimeFigureOut">
              <a:rPr lang="nl-NL" smtClean="0"/>
              <a:t>9-11-2019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833E-8296-5B4A-B386-02D5E376ADFA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Gleichschenkliges Dreieck 7">
            <a:extLst>
              <a:ext uri="{FF2B5EF4-FFF2-40B4-BE49-F238E27FC236}">
                <a16:creationId xmlns="" xmlns:a16="http://schemas.microsoft.com/office/drawing/2014/main" id="{C778F267-068A-41A0-B88B-62A08304EDBD}"/>
              </a:ext>
            </a:extLst>
          </p:cNvPr>
          <p:cNvSpPr/>
          <p:nvPr userDrawn="1"/>
        </p:nvSpPr>
        <p:spPr>
          <a:xfrm>
            <a:off x="2695854" y="6174679"/>
            <a:ext cx="729365" cy="598464"/>
          </a:xfrm>
          <a:prstGeom prst="triangle">
            <a:avLst>
              <a:gd name="adj" fmla="val 49421"/>
            </a:avLst>
          </a:prstGeom>
          <a:blipFill>
            <a:blip r:embed="rId2"/>
            <a:stretch>
              <a:fillRect/>
            </a:stretch>
          </a:blip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9" name="Textfeld 20">
            <a:extLst>
              <a:ext uri="{FF2B5EF4-FFF2-40B4-BE49-F238E27FC236}">
                <a16:creationId xmlns="" xmlns:a16="http://schemas.microsoft.com/office/drawing/2014/main" id="{E5735FB1-29B8-45CF-AE7C-74A967B69F08}"/>
              </a:ext>
            </a:extLst>
          </p:cNvPr>
          <p:cNvSpPr txBox="1"/>
          <p:nvPr userDrawn="1"/>
        </p:nvSpPr>
        <p:spPr>
          <a:xfrm>
            <a:off x="2776606" y="6316619"/>
            <a:ext cx="56788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sz="1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</a:t>
            </a:r>
            <a:endParaRPr lang="de-DE" sz="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de-DE" sz="1100" b="1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Repair</a:t>
            </a:r>
            <a:endParaRPr lang="de-DE" sz="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F5D928E5-C327-4150-ACA5-41BD620A39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44345" y="6226579"/>
            <a:ext cx="1365662" cy="54626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B45294E8-9BC2-49F4-9D9F-C1CEB944E1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21966" y="6174062"/>
            <a:ext cx="523875" cy="638175"/>
          </a:xfrm>
          <a:prstGeom prst="rect">
            <a:avLst/>
          </a:prstGeom>
        </p:spPr>
      </p:pic>
      <p:pic>
        <p:nvPicPr>
          <p:cNvPr id="12" name="Bild 1" descr="logo_uni_kassel.jpg">
            <a:extLst>
              <a:ext uri="{FF2B5EF4-FFF2-40B4-BE49-F238E27FC236}">
                <a16:creationId xmlns="" xmlns:a16="http://schemas.microsoft.com/office/drawing/2014/main" id="{27DC2E06-6C00-43C4-9D64-76230BD2EDB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09" y="6338890"/>
            <a:ext cx="1634692" cy="31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15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C8B6-35B6-F54C-B37D-6F8D2469B14B}" type="datetimeFigureOut">
              <a:rPr lang="nl-NL" smtClean="0"/>
              <a:t>9-11-2019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833E-8296-5B4A-B386-02D5E376ADFA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Gleichschenkliges Dreieck 9">
            <a:extLst>
              <a:ext uri="{FF2B5EF4-FFF2-40B4-BE49-F238E27FC236}">
                <a16:creationId xmlns="" xmlns:a16="http://schemas.microsoft.com/office/drawing/2014/main" id="{D3CCFC53-E7EA-486B-A2E3-7ADDAB366504}"/>
              </a:ext>
            </a:extLst>
          </p:cNvPr>
          <p:cNvSpPr/>
          <p:nvPr userDrawn="1"/>
        </p:nvSpPr>
        <p:spPr>
          <a:xfrm>
            <a:off x="2695854" y="6174679"/>
            <a:ext cx="729365" cy="598464"/>
          </a:xfrm>
          <a:prstGeom prst="triangle">
            <a:avLst>
              <a:gd name="adj" fmla="val 49421"/>
            </a:avLst>
          </a:prstGeom>
          <a:blipFill>
            <a:blip r:embed="rId2"/>
            <a:stretch>
              <a:fillRect/>
            </a:stretch>
          </a:blip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11" name="Textfeld 20">
            <a:extLst>
              <a:ext uri="{FF2B5EF4-FFF2-40B4-BE49-F238E27FC236}">
                <a16:creationId xmlns="" xmlns:a16="http://schemas.microsoft.com/office/drawing/2014/main" id="{E1F1E46B-CFE2-4986-B4F7-B3ABBFB578BC}"/>
              </a:ext>
            </a:extLst>
          </p:cNvPr>
          <p:cNvSpPr txBox="1"/>
          <p:nvPr userDrawn="1"/>
        </p:nvSpPr>
        <p:spPr>
          <a:xfrm>
            <a:off x="2776606" y="6316619"/>
            <a:ext cx="56788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sz="1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</a:t>
            </a:r>
            <a:endParaRPr lang="de-DE" sz="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de-DE" sz="1100" b="1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Repair</a:t>
            </a:r>
            <a:endParaRPr lang="de-DE" sz="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28FCB43F-998B-4390-B898-41C2FDCD7D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44345" y="6226579"/>
            <a:ext cx="1365662" cy="54626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="" xmlns:a16="http://schemas.microsoft.com/office/drawing/2014/main" id="{675AA237-6AB3-4875-9484-44E1F0DB17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21966" y="6174062"/>
            <a:ext cx="523875" cy="638175"/>
          </a:xfrm>
          <a:prstGeom prst="rect">
            <a:avLst/>
          </a:prstGeom>
        </p:spPr>
      </p:pic>
      <p:pic>
        <p:nvPicPr>
          <p:cNvPr id="14" name="Bild 1" descr="logo_uni_kassel.jpg">
            <a:extLst>
              <a:ext uri="{FF2B5EF4-FFF2-40B4-BE49-F238E27FC236}">
                <a16:creationId xmlns="" xmlns:a16="http://schemas.microsoft.com/office/drawing/2014/main" id="{69AF46C2-B204-4E4D-88D7-FD63460694F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09" y="6338890"/>
            <a:ext cx="1634692" cy="31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35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C8B6-35B6-F54C-B37D-6F8D2469B14B}" type="datetimeFigureOut">
              <a:rPr lang="nl-NL" smtClean="0"/>
              <a:t>9-11-2019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833E-8296-5B4A-B386-02D5E376ADFA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Gleichschenkliges Dreieck 5">
            <a:extLst>
              <a:ext uri="{FF2B5EF4-FFF2-40B4-BE49-F238E27FC236}">
                <a16:creationId xmlns="" xmlns:a16="http://schemas.microsoft.com/office/drawing/2014/main" id="{C11E8BB6-D0B3-4CC5-B657-4B75FF8DCCB6}"/>
              </a:ext>
            </a:extLst>
          </p:cNvPr>
          <p:cNvSpPr/>
          <p:nvPr userDrawn="1"/>
        </p:nvSpPr>
        <p:spPr>
          <a:xfrm>
            <a:off x="2695854" y="6174679"/>
            <a:ext cx="729365" cy="598464"/>
          </a:xfrm>
          <a:prstGeom prst="triangle">
            <a:avLst>
              <a:gd name="adj" fmla="val 49421"/>
            </a:avLst>
          </a:prstGeom>
          <a:blipFill>
            <a:blip r:embed="rId2"/>
            <a:stretch>
              <a:fillRect/>
            </a:stretch>
          </a:blip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7" name="Textfeld 20">
            <a:extLst>
              <a:ext uri="{FF2B5EF4-FFF2-40B4-BE49-F238E27FC236}">
                <a16:creationId xmlns="" xmlns:a16="http://schemas.microsoft.com/office/drawing/2014/main" id="{4947F86D-DEB2-4570-A0BE-5FD9DA4A4EF8}"/>
              </a:ext>
            </a:extLst>
          </p:cNvPr>
          <p:cNvSpPr txBox="1"/>
          <p:nvPr userDrawn="1"/>
        </p:nvSpPr>
        <p:spPr>
          <a:xfrm>
            <a:off x="2776606" y="6316619"/>
            <a:ext cx="56788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sz="1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</a:t>
            </a:r>
            <a:endParaRPr lang="de-DE" sz="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de-DE" sz="1100" b="1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Repair</a:t>
            </a:r>
            <a:endParaRPr lang="de-DE" sz="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C691D3F1-4C3C-4F3E-B70A-494FC12AEF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44345" y="6226579"/>
            <a:ext cx="1365662" cy="54626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A615A4E0-87F7-4647-B76A-7427D4D9AE7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21966" y="6174062"/>
            <a:ext cx="523875" cy="638175"/>
          </a:xfrm>
          <a:prstGeom prst="rect">
            <a:avLst/>
          </a:prstGeom>
        </p:spPr>
      </p:pic>
      <p:pic>
        <p:nvPicPr>
          <p:cNvPr id="10" name="Bild 1" descr="logo_uni_kassel.jpg">
            <a:extLst>
              <a:ext uri="{FF2B5EF4-FFF2-40B4-BE49-F238E27FC236}">
                <a16:creationId xmlns="" xmlns:a16="http://schemas.microsoft.com/office/drawing/2014/main" id="{E8DF71FE-450C-4FBA-AC15-5301861DE8C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09" y="6338890"/>
            <a:ext cx="1634692" cy="31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98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C8B6-35B6-F54C-B37D-6F8D2469B14B}" type="datetimeFigureOut">
              <a:rPr lang="nl-NL" smtClean="0"/>
              <a:t>9-11-2019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833E-8296-5B4A-B386-02D5E376ADFA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Gleichschenkliges Dreieck 4">
            <a:extLst>
              <a:ext uri="{FF2B5EF4-FFF2-40B4-BE49-F238E27FC236}">
                <a16:creationId xmlns="" xmlns:a16="http://schemas.microsoft.com/office/drawing/2014/main" id="{0F7C364A-91C2-4A6B-947F-E993ECF4EF04}"/>
              </a:ext>
            </a:extLst>
          </p:cNvPr>
          <p:cNvSpPr/>
          <p:nvPr userDrawn="1"/>
        </p:nvSpPr>
        <p:spPr>
          <a:xfrm>
            <a:off x="2695854" y="6174679"/>
            <a:ext cx="729365" cy="598464"/>
          </a:xfrm>
          <a:prstGeom prst="triangle">
            <a:avLst>
              <a:gd name="adj" fmla="val 49421"/>
            </a:avLst>
          </a:prstGeom>
          <a:blipFill>
            <a:blip r:embed="rId2"/>
            <a:stretch>
              <a:fillRect/>
            </a:stretch>
          </a:blip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6" name="Textfeld 20">
            <a:extLst>
              <a:ext uri="{FF2B5EF4-FFF2-40B4-BE49-F238E27FC236}">
                <a16:creationId xmlns="" xmlns:a16="http://schemas.microsoft.com/office/drawing/2014/main" id="{6942D4E2-4FF3-4F85-80D8-89277F0DE745}"/>
              </a:ext>
            </a:extLst>
          </p:cNvPr>
          <p:cNvSpPr txBox="1"/>
          <p:nvPr userDrawn="1"/>
        </p:nvSpPr>
        <p:spPr>
          <a:xfrm>
            <a:off x="2776606" y="6316619"/>
            <a:ext cx="56788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sz="1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</a:t>
            </a:r>
            <a:endParaRPr lang="de-DE" sz="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de-DE" sz="1100" b="1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Repair</a:t>
            </a:r>
            <a:endParaRPr lang="de-DE" sz="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EB537BD9-C822-4EA8-8C70-047E132518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44345" y="6226579"/>
            <a:ext cx="1365662" cy="54626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29EE4456-95F8-4055-B07F-12CEA6DBD5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21966" y="6174062"/>
            <a:ext cx="523875" cy="638175"/>
          </a:xfrm>
          <a:prstGeom prst="rect">
            <a:avLst/>
          </a:prstGeom>
        </p:spPr>
      </p:pic>
      <p:pic>
        <p:nvPicPr>
          <p:cNvPr id="9" name="Bild 1" descr="logo_uni_kassel.jpg">
            <a:extLst>
              <a:ext uri="{FF2B5EF4-FFF2-40B4-BE49-F238E27FC236}">
                <a16:creationId xmlns="" xmlns:a16="http://schemas.microsoft.com/office/drawing/2014/main" id="{CCE84542-130A-4706-AFD3-B006E74AD3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09" y="6338890"/>
            <a:ext cx="1634692" cy="31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4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C8B6-35B6-F54C-B37D-6F8D2469B14B}" type="datetimeFigureOut">
              <a:rPr lang="nl-NL" smtClean="0"/>
              <a:t>9-11-2019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833E-8296-5B4A-B386-02D5E376ADFA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Gleichschenkliges Dreieck 7">
            <a:extLst>
              <a:ext uri="{FF2B5EF4-FFF2-40B4-BE49-F238E27FC236}">
                <a16:creationId xmlns="" xmlns:a16="http://schemas.microsoft.com/office/drawing/2014/main" id="{E1F09DC7-B950-4B38-920E-0FD6008E31C3}"/>
              </a:ext>
            </a:extLst>
          </p:cNvPr>
          <p:cNvSpPr/>
          <p:nvPr userDrawn="1"/>
        </p:nvSpPr>
        <p:spPr>
          <a:xfrm>
            <a:off x="2695854" y="6174679"/>
            <a:ext cx="729365" cy="598464"/>
          </a:xfrm>
          <a:prstGeom prst="triangle">
            <a:avLst>
              <a:gd name="adj" fmla="val 49421"/>
            </a:avLst>
          </a:prstGeom>
          <a:blipFill>
            <a:blip r:embed="rId2"/>
            <a:stretch>
              <a:fillRect/>
            </a:stretch>
          </a:blip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9" name="Textfeld 20">
            <a:extLst>
              <a:ext uri="{FF2B5EF4-FFF2-40B4-BE49-F238E27FC236}">
                <a16:creationId xmlns="" xmlns:a16="http://schemas.microsoft.com/office/drawing/2014/main" id="{8CBF6CA2-894E-4395-8460-D7ED630E322F}"/>
              </a:ext>
            </a:extLst>
          </p:cNvPr>
          <p:cNvSpPr txBox="1"/>
          <p:nvPr userDrawn="1"/>
        </p:nvSpPr>
        <p:spPr>
          <a:xfrm>
            <a:off x="2776606" y="6316619"/>
            <a:ext cx="56788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sz="1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</a:t>
            </a:r>
            <a:endParaRPr lang="de-DE" sz="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de-DE" sz="1100" b="1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Repair</a:t>
            </a:r>
            <a:endParaRPr lang="de-DE" sz="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2A211195-5C6D-4AA9-ACF4-1E00F4B876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44345" y="6226579"/>
            <a:ext cx="1365662" cy="54626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2EE3825C-3857-4E31-AA62-793FB8EBEE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21966" y="6174062"/>
            <a:ext cx="523875" cy="638175"/>
          </a:xfrm>
          <a:prstGeom prst="rect">
            <a:avLst/>
          </a:prstGeom>
        </p:spPr>
      </p:pic>
      <p:pic>
        <p:nvPicPr>
          <p:cNvPr id="12" name="Bild 1" descr="logo_uni_kassel.jpg">
            <a:extLst>
              <a:ext uri="{FF2B5EF4-FFF2-40B4-BE49-F238E27FC236}">
                <a16:creationId xmlns="" xmlns:a16="http://schemas.microsoft.com/office/drawing/2014/main" id="{7549C642-7D4F-46DF-835C-0161A32F59A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09" y="6338890"/>
            <a:ext cx="1634692" cy="31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7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C8B6-35B6-F54C-B37D-6F8D2469B14B}" type="datetimeFigureOut">
              <a:rPr lang="nl-NL" smtClean="0"/>
              <a:t>9-11-2019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833E-8296-5B4A-B386-02D5E376ADFA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Gleichschenkliges Dreieck 7">
            <a:extLst>
              <a:ext uri="{FF2B5EF4-FFF2-40B4-BE49-F238E27FC236}">
                <a16:creationId xmlns="" xmlns:a16="http://schemas.microsoft.com/office/drawing/2014/main" id="{6927AF34-44E4-4875-ADB9-1547FB7C55D9}"/>
              </a:ext>
            </a:extLst>
          </p:cNvPr>
          <p:cNvSpPr/>
          <p:nvPr userDrawn="1"/>
        </p:nvSpPr>
        <p:spPr>
          <a:xfrm>
            <a:off x="2695854" y="6174679"/>
            <a:ext cx="729365" cy="598464"/>
          </a:xfrm>
          <a:prstGeom prst="triangle">
            <a:avLst>
              <a:gd name="adj" fmla="val 49421"/>
            </a:avLst>
          </a:prstGeom>
          <a:blipFill>
            <a:blip r:embed="rId2"/>
            <a:stretch>
              <a:fillRect/>
            </a:stretch>
          </a:blip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9" name="Textfeld 20">
            <a:extLst>
              <a:ext uri="{FF2B5EF4-FFF2-40B4-BE49-F238E27FC236}">
                <a16:creationId xmlns="" xmlns:a16="http://schemas.microsoft.com/office/drawing/2014/main" id="{98C79D45-A3B4-4CA9-BE5E-F118B9E41527}"/>
              </a:ext>
            </a:extLst>
          </p:cNvPr>
          <p:cNvSpPr txBox="1"/>
          <p:nvPr userDrawn="1"/>
        </p:nvSpPr>
        <p:spPr>
          <a:xfrm>
            <a:off x="2776606" y="6316619"/>
            <a:ext cx="56788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sz="1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</a:t>
            </a:r>
            <a:endParaRPr lang="de-DE" sz="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de-DE" sz="1100" b="1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Repair</a:t>
            </a:r>
            <a:endParaRPr lang="de-DE" sz="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8FD7345C-18BA-4568-977D-5F9FFE926D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44345" y="6226579"/>
            <a:ext cx="1365662" cy="54626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55E0EFAE-88FE-4A27-8B74-C34AF2D7020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21966" y="6174062"/>
            <a:ext cx="523875" cy="638175"/>
          </a:xfrm>
          <a:prstGeom prst="rect">
            <a:avLst/>
          </a:prstGeom>
        </p:spPr>
      </p:pic>
      <p:pic>
        <p:nvPicPr>
          <p:cNvPr id="12" name="Bild 1" descr="logo_uni_kassel.jpg">
            <a:extLst>
              <a:ext uri="{FF2B5EF4-FFF2-40B4-BE49-F238E27FC236}">
                <a16:creationId xmlns="" xmlns:a16="http://schemas.microsoft.com/office/drawing/2014/main" id="{B835C009-8F78-4632-B3F2-3FA54134D43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09" y="6338890"/>
            <a:ext cx="1634692" cy="31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83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C8B6-35B6-F54C-B37D-6F8D2469B14B}" type="datetimeFigureOut">
              <a:rPr lang="nl-NL" smtClean="0"/>
              <a:t>9-11-2019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2833E-8296-5B4A-B386-02D5E376AD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950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he.de/fileadmin/vhe/pdfs/Publikationen/Veroeffentlichungen/Kompost-Abschlussbericht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7901" y="2330854"/>
            <a:ext cx="7613650" cy="1143000"/>
          </a:xfrm>
        </p:spPr>
        <p:txBody>
          <a:bodyPr>
            <a:noAutofit/>
          </a:bodyPr>
          <a:lstStyle/>
          <a:p>
            <a:r>
              <a:rPr lang="de-DE" sz="3600" b="1" dirty="0"/>
              <a:t>Einsatz von Biogut- und Grüngutkomposten</a:t>
            </a:r>
            <a:br>
              <a:rPr lang="de-DE" sz="3600" b="1" dirty="0"/>
            </a:br>
            <a:r>
              <a:rPr lang="de-DE" sz="3600" b="1" dirty="0"/>
              <a:t>zur Unterstützung der Nährstoff-</a:t>
            </a:r>
            <a:br>
              <a:rPr lang="de-DE" sz="3600" b="1" dirty="0"/>
            </a:br>
            <a:r>
              <a:rPr lang="de-DE" sz="3600" b="1" dirty="0"/>
              <a:t>und Humussituation – ein Überblick</a:t>
            </a:r>
            <a:r>
              <a:rPr lang="de-DE" sz="3600" b="1" dirty="0"/>
              <a:t/>
            </a:r>
            <a:br>
              <a:rPr lang="de-DE" sz="3600" b="1" dirty="0"/>
            </a:br>
            <a:endParaRPr lang="nl-NL" sz="3600" b="1" dirty="0">
              <a:latin typeface="Univers CE 65 Bold"/>
              <a:cs typeface="Univers CE 65 Bold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81159" y="4088950"/>
            <a:ext cx="82342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 </a:t>
            </a:r>
            <a:endParaRPr lang="de-DE" sz="2000" dirty="0"/>
          </a:p>
          <a:p>
            <a:endParaRPr lang="de-DE" sz="2000" u="sng" dirty="0" smtClean="0"/>
          </a:p>
          <a:p>
            <a:r>
              <a:rPr lang="de-DE" sz="2000" dirty="0" err="1" smtClean="0"/>
              <a:t>Dr</a:t>
            </a:r>
            <a:r>
              <a:rPr lang="de-DE" sz="2000" dirty="0" smtClean="0"/>
              <a:t> Christian Bruns</a:t>
            </a:r>
          </a:p>
          <a:p>
            <a:endParaRPr lang="de-DE" sz="2000" dirty="0"/>
          </a:p>
          <a:p>
            <a:r>
              <a:rPr lang="de-DE" sz="2000" dirty="0"/>
              <a:t>Fachveranstaltung Biogut- und </a:t>
            </a:r>
            <a:r>
              <a:rPr lang="de-DE" sz="2000" dirty="0" smtClean="0"/>
              <a:t>Grüngutkomposte im Ökologischen Landbau</a:t>
            </a:r>
            <a:endParaRPr lang="de-DE" sz="2000" dirty="0" smtClean="0"/>
          </a:p>
          <a:p>
            <a:r>
              <a:rPr lang="de-DE" sz="2000" dirty="0" smtClean="0"/>
              <a:t>Neustadt, 11. </a:t>
            </a:r>
            <a:r>
              <a:rPr lang="de-DE" sz="2000" dirty="0" smtClean="0"/>
              <a:t>November </a:t>
            </a:r>
            <a:r>
              <a:rPr lang="de-DE" sz="2000" dirty="0" smtClean="0"/>
              <a:t>2019 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59165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="" xmlns:a16="http://schemas.microsoft.com/office/drawing/2014/main" id="{32E74C70-DEF0-4DEB-80DB-30A99739745D}"/>
              </a:ext>
            </a:extLst>
          </p:cNvPr>
          <p:cNvSpPr txBox="1">
            <a:spLocks/>
          </p:cNvSpPr>
          <p:nvPr/>
        </p:nvSpPr>
        <p:spPr>
          <a:xfrm>
            <a:off x="906530" y="225377"/>
            <a:ext cx="7734326" cy="649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nl-NL"/>
            </a:defPPr>
            <a:lvl1pPr>
              <a:lnSpc>
                <a:spcPct val="130000"/>
              </a:lnSpc>
              <a:spcBef>
                <a:spcPct val="0"/>
              </a:spcBef>
              <a:buNone/>
              <a:defRPr sz="2800">
                <a:latin typeface="Univers CE 65 Bold"/>
                <a:ea typeface="+mj-ea"/>
                <a:cs typeface="Univers CE 65 Bold"/>
              </a:defRPr>
            </a:lvl1pPr>
          </a:lstStyle>
          <a:p>
            <a:r>
              <a:rPr lang="nl-NL" dirty="0"/>
              <a:t>Auswirkung von Komposten auf Bodenfruchtbarkeit  / Bodengesundheit</a:t>
            </a:r>
          </a:p>
        </p:txBody>
      </p:sp>
      <p:sp>
        <p:nvSpPr>
          <p:cNvPr id="5" name="Textfeld 2">
            <a:extLst>
              <a:ext uri="{FF2B5EF4-FFF2-40B4-BE49-F238E27FC236}">
                <a16:creationId xmlns="" xmlns:a16="http://schemas.microsoft.com/office/drawing/2014/main" id="{9828ED2E-F05B-42B9-B446-69F5E56834D6}"/>
              </a:ext>
            </a:extLst>
          </p:cNvPr>
          <p:cNvSpPr txBox="1"/>
          <p:nvPr/>
        </p:nvSpPr>
        <p:spPr>
          <a:xfrm>
            <a:off x="722700" y="1191592"/>
            <a:ext cx="810198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AA0155"/>
              </a:buClr>
              <a:buFont typeface="Wingdings" panose="05000000000000000000" pitchFamily="2" charset="2"/>
              <a:buChar char="§"/>
            </a:pPr>
            <a:r>
              <a:rPr lang="de-DE" b="1" dirty="0" smtClean="0">
                <a:latin typeface="Univers CE 65 Bold"/>
              </a:rPr>
              <a:t>Bodenchemie (</a:t>
            </a:r>
            <a:r>
              <a:rPr lang="de-DE" b="1" dirty="0" err="1">
                <a:latin typeface="Univers CE 65 Bold"/>
              </a:rPr>
              <a:t>N</a:t>
            </a:r>
            <a:r>
              <a:rPr lang="de-DE" b="1" dirty="0" err="1" smtClean="0">
                <a:latin typeface="Univers CE 65 Bold"/>
              </a:rPr>
              <a:t>t</a:t>
            </a:r>
            <a:r>
              <a:rPr lang="de-DE" b="1" dirty="0" smtClean="0">
                <a:latin typeface="Univers CE 65 Bold"/>
              </a:rPr>
              <a:t> Gehalt %)</a:t>
            </a:r>
            <a:endParaRPr lang="de-DE" b="1" dirty="0">
              <a:latin typeface="Univers CE 65 Bold"/>
            </a:endParaRPr>
          </a:p>
          <a:p>
            <a:pPr marL="800100" lvl="1" indent="-342900">
              <a:spcBef>
                <a:spcPts val="600"/>
              </a:spcBef>
              <a:buClr>
                <a:srgbClr val="AA0155"/>
              </a:buClr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marL="800100" lvl="1" indent="-342900">
              <a:spcBef>
                <a:spcPts val="600"/>
              </a:spcBef>
              <a:buClr>
                <a:srgbClr val="AA0155"/>
              </a:buClr>
              <a:buFont typeface="Wingdings" panose="05000000000000000000" pitchFamily="2" charset="2"/>
              <a:buChar char="Ø"/>
            </a:pPr>
            <a:endParaRPr lang="de-DE" dirty="0"/>
          </a:p>
          <a:p>
            <a:pPr marL="342900" indent="-342900">
              <a:lnSpc>
                <a:spcPct val="150000"/>
              </a:lnSpc>
              <a:buClr>
                <a:srgbClr val="AA0155"/>
              </a:buClr>
              <a:buFont typeface="Wingdings" panose="05000000000000000000" pitchFamily="2" charset="2"/>
              <a:buChar char="§"/>
            </a:pPr>
            <a:endParaRPr lang="de-DE" sz="2000" dirty="0">
              <a:latin typeface="Univers CE 65 Bold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06" y="1668782"/>
            <a:ext cx="5820588" cy="423921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097486" y="5718629"/>
            <a:ext cx="1063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LTZ, 2008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117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="" xmlns:a16="http://schemas.microsoft.com/office/drawing/2014/main" id="{32E74C70-DEF0-4DEB-80DB-30A99739745D}"/>
              </a:ext>
            </a:extLst>
          </p:cNvPr>
          <p:cNvSpPr txBox="1">
            <a:spLocks/>
          </p:cNvSpPr>
          <p:nvPr/>
        </p:nvSpPr>
        <p:spPr>
          <a:xfrm>
            <a:off x="906530" y="225377"/>
            <a:ext cx="7734326" cy="649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nl-NL"/>
            </a:defPPr>
            <a:lvl1pPr>
              <a:lnSpc>
                <a:spcPct val="130000"/>
              </a:lnSpc>
              <a:spcBef>
                <a:spcPct val="0"/>
              </a:spcBef>
              <a:buNone/>
              <a:defRPr sz="2800">
                <a:latin typeface="Univers CE 65 Bold"/>
                <a:ea typeface="+mj-ea"/>
                <a:cs typeface="Univers CE 65 Bold"/>
              </a:defRPr>
            </a:lvl1pPr>
          </a:lstStyle>
          <a:p>
            <a:r>
              <a:rPr lang="nl-NL" dirty="0"/>
              <a:t>Auswirkung von Komposten auf Bodenfruchtbarkeit  / Bodengesundheit</a:t>
            </a:r>
          </a:p>
        </p:txBody>
      </p:sp>
      <p:sp>
        <p:nvSpPr>
          <p:cNvPr id="5" name="Textfeld 2">
            <a:extLst>
              <a:ext uri="{FF2B5EF4-FFF2-40B4-BE49-F238E27FC236}">
                <a16:creationId xmlns="" xmlns:a16="http://schemas.microsoft.com/office/drawing/2014/main" id="{9828ED2E-F05B-42B9-B446-69F5E56834D6}"/>
              </a:ext>
            </a:extLst>
          </p:cNvPr>
          <p:cNvSpPr txBox="1"/>
          <p:nvPr/>
        </p:nvSpPr>
        <p:spPr>
          <a:xfrm>
            <a:off x="722700" y="1191592"/>
            <a:ext cx="810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AA0155"/>
              </a:buClr>
              <a:buFont typeface="Wingdings" panose="05000000000000000000" pitchFamily="2" charset="2"/>
              <a:buChar char="§"/>
            </a:pPr>
            <a:r>
              <a:rPr lang="de-DE" b="1" dirty="0" smtClean="0">
                <a:latin typeface="Univers CE 65 Bold"/>
              </a:rPr>
              <a:t>Bodenchemie (</a:t>
            </a:r>
            <a:r>
              <a:rPr lang="de-DE" b="1" dirty="0" err="1" smtClean="0">
                <a:latin typeface="Univers CE 65 Bold"/>
              </a:rPr>
              <a:t>verf</a:t>
            </a:r>
            <a:r>
              <a:rPr lang="de-DE" b="1" dirty="0" smtClean="0">
                <a:latin typeface="Univers CE 65 Bold"/>
              </a:rPr>
              <a:t> Phosphat mg/100 g Boden)</a:t>
            </a:r>
            <a:endParaRPr lang="de-DE" sz="2000" dirty="0">
              <a:latin typeface="Univers CE 65 Bold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097486" y="5718629"/>
            <a:ext cx="1063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LTZ, 2008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655" y="1508804"/>
            <a:ext cx="4525117" cy="452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7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="" xmlns:a16="http://schemas.microsoft.com/office/drawing/2014/main" id="{32E74C70-DEF0-4DEB-80DB-30A99739745D}"/>
              </a:ext>
            </a:extLst>
          </p:cNvPr>
          <p:cNvSpPr txBox="1">
            <a:spLocks/>
          </p:cNvSpPr>
          <p:nvPr/>
        </p:nvSpPr>
        <p:spPr>
          <a:xfrm>
            <a:off x="906530" y="225377"/>
            <a:ext cx="7734326" cy="649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nl-NL"/>
            </a:defPPr>
            <a:lvl1pPr>
              <a:lnSpc>
                <a:spcPct val="130000"/>
              </a:lnSpc>
              <a:spcBef>
                <a:spcPct val="0"/>
              </a:spcBef>
              <a:buNone/>
              <a:defRPr sz="2800">
                <a:latin typeface="Univers CE 65 Bold"/>
                <a:ea typeface="+mj-ea"/>
                <a:cs typeface="Univers CE 65 Bold"/>
              </a:defRPr>
            </a:lvl1pPr>
          </a:lstStyle>
          <a:p>
            <a:r>
              <a:rPr lang="nl-NL" dirty="0"/>
              <a:t>Auswirkung von Komposten auf Bodenfruchtbarkeit  / Bodengesundheit</a:t>
            </a:r>
          </a:p>
        </p:txBody>
      </p:sp>
      <p:sp>
        <p:nvSpPr>
          <p:cNvPr id="5" name="Textfeld 2">
            <a:extLst>
              <a:ext uri="{FF2B5EF4-FFF2-40B4-BE49-F238E27FC236}">
                <a16:creationId xmlns="" xmlns:a16="http://schemas.microsoft.com/office/drawing/2014/main" id="{9828ED2E-F05B-42B9-B446-69F5E56834D6}"/>
              </a:ext>
            </a:extLst>
          </p:cNvPr>
          <p:cNvSpPr txBox="1"/>
          <p:nvPr/>
        </p:nvSpPr>
        <p:spPr>
          <a:xfrm>
            <a:off x="722700" y="1191592"/>
            <a:ext cx="8101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AA0155"/>
              </a:buClr>
              <a:buFont typeface="Wingdings" panose="05000000000000000000" pitchFamily="2" charset="2"/>
              <a:buChar char="§"/>
            </a:pPr>
            <a:r>
              <a:rPr lang="de-DE" b="1" dirty="0" smtClean="0">
                <a:latin typeface="Univers CE 65 Bold"/>
              </a:rPr>
              <a:t>Bodenchemie</a:t>
            </a:r>
            <a:r>
              <a:rPr lang="de-DE" sz="2000" dirty="0">
                <a:latin typeface="Univers CE 65 Bold"/>
              </a:rPr>
              <a:t> </a:t>
            </a:r>
            <a:r>
              <a:rPr lang="de-DE" b="1" dirty="0">
                <a:latin typeface="Univers CE 65 Bold"/>
              </a:rPr>
              <a:t>(</a:t>
            </a:r>
            <a:r>
              <a:rPr lang="de-DE" b="1" dirty="0" err="1">
                <a:latin typeface="Univers CE 65 Bold"/>
              </a:rPr>
              <a:t>verf</a:t>
            </a:r>
            <a:r>
              <a:rPr lang="de-DE" b="1" dirty="0">
                <a:latin typeface="Univers CE 65 Bold"/>
              </a:rPr>
              <a:t> </a:t>
            </a:r>
            <a:r>
              <a:rPr lang="de-DE" b="1" dirty="0" smtClean="0">
                <a:latin typeface="Univers CE 65 Bold"/>
              </a:rPr>
              <a:t>Kalium mg/100 </a:t>
            </a:r>
            <a:r>
              <a:rPr lang="de-DE" b="1" dirty="0">
                <a:latin typeface="Univers CE 65 Bold"/>
              </a:rPr>
              <a:t>g Boden</a:t>
            </a:r>
            <a:r>
              <a:rPr lang="de-DE" b="1" dirty="0" smtClean="0">
                <a:latin typeface="Univers CE 65 Bold"/>
              </a:rPr>
              <a:t>)</a:t>
            </a:r>
            <a:endParaRPr lang="de-DE" sz="2000" dirty="0">
              <a:latin typeface="Univers CE 65 Bold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097486" y="5718629"/>
            <a:ext cx="1063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LTZ, 2008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216" y="1535471"/>
            <a:ext cx="4477470" cy="470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2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="" xmlns:a16="http://schemas.microsoft.com/office/drawing/2014/main" id="{32E74C70-DEF0-4DEB-80DB-30A99739745D}"/>
              </a:ext>
            </a:extLst>
          </p:cNvPr>
          <p:cNvSpPr txBox="1">
            <a:spLocks/>
          </p:cNvSpPr>
          <p:nvPr/>
        </p:nvSpPr>
        <p:spPr>
          <a:xfrm>
            <a:off x="906530" y="225377"/>
            <a:ext cx="7734326" cy="649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nl-NL"/>
            </a:defPPr>
            <a:lvl1pPr>
              <a:lnSpc>
                <a:spcPct val="130000"/>
              </a:lnSpc>
              <a:spcBef>
                <a:spcPct val="0"/>
              </a:spcBef>
              <a:buNone/>
              <a:defRPr sz="2800">
                <a:latin typeface="Univers CE 65 Bold"/>
                <a:ea typeface="+mj-ea"/>
                <a:cs typeface="Univers CE 65 Bold"/>
              </a:defRPr>
            </a:lvl1pPr>
          </a:lstStyle>
          <a:p>
            <a:r>
              <a:rPr lang="nl-NL" dirty="0"/>
              <a:t>Auswirkung von Komposten auf Bodenfruchtbarkeit  / Bodengesundheit</a:t>
            </a:r>
          </a:p>
        </p:txBody>
      </p:sp>
      <p:sp>
        <p:nvSpPr>
          <p:cNvPr id="5" name="Textfeld 2">
            <a:extLst>
              <a:ext uri="{FF2B5EF4-FFF2-40B4-BE49-F238E27FC236}">
                <a16:creationId xmlns="" xmlns:a16="http://schemas.microsoft.com/office/drawing/2014/main" id="{9828ED2E-F05B-42B9-B446-69F5E56834D6}"/>
              </a:ext>
            </a:extLst>
          </p:cNvPr>
          <p:cNvSpPr txBox="1"/>
          <p:nvPr/>
        </p:nvSpPr>
        <p:spPr>
          <a:xfrm>
            <a:off x="722700" y="1191592"/>
            <a:ext cx="810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AA0155"/>
              </a:buClr>
              <a:buFont typeface="Wingdings" panose="05000000000000000000" pitchFamily="2" charset="2"/>
              <a:buChar char="§"/>
            </a:pPr>
            <a:r>
              <a:rPr lang="de-DE" b="1" dirty="0" smtClean="0">
                <a:latin typeface="Univers CE 65 Bold"/>
              </a:rPr>
              <a:t>Bodenphysik (WK </a:t>
            </a:r>
            <a:r>
              <a:rPr lang="de-DE" b="1" dirty="0" err="1" smtClean="0">
                <a:latin typeface="Univers CE 65 Bold"/>
              </a:rPr>
              <a:t>max</a:t>
            </a:r>
            <a:r>
              <a:rPr lang="de-DE" b="1" dirty="0" smtClean="0">
                <a:latin typeface="Univers CE 65 Bold"/>
              </a:rPr>
              <a:t>)</a:t>
            </a:r>
            <a:endParaRPr lang="de-DE" sz="2000" dirty="0">
              <a:latin typeface="Univers CE 65 Bold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577039" y="5533963"/>
            <a:ext cx="1063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LTZ, 2008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05" y="1629116"/>
            <a:ext cx="6544589" cy="44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3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="" xmlns:a16="http://schemas.microsoft.com/office/drawing/2014/main" id="{32E74C70-DEF0-4DEB-80DB-30A99739745D}"/>
              </a:ext>
            </a:extLst>
          </p:cNvPr>
          <p:cNvSpPr txBox="1">
            <a:spLocks/>
          </p:cNvSpPr>
          <p:nvPr/>
        </p:nvSpPr>
        <p:spPr>
          <a:xfrm>
            <a:off x="906530" y="225377"/>
            <a:ext cx="7734326" cy="649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nl-NL"/>
            </a:defPPr>
            <a:lvl1pPr>
              <a:lnSpc>
                <a:spcPct val="130000"/>
              </a:lnSpc>
              <a:spcBef>
                <a:spcPct val="0"/>
              </a:spcBef>
              <a:buNone/>
              <a:defRPr sz="2800">
                <a:latin typeface="Univers CE 65 Bold"/>
                <a:ea typeface="+mj-ea"/>
                <a:cs typeface="Univers CE 65 Bold"/>
              </a:defRPr>
            </a:lvl1pPr>
          </a:lstStyle>
          <a:p>
            <a:r>
              <a:rPr lang="nl-NL" dirty="0"/>
              <a:t>Auswirkung von Komposten auf Bodenfruchtbarkeit  / Bodengesundheit</a:t>
            </a:r>
          </a:p>
        </p:txBody>
      </p:sp>
      <p:sp>
        <p:nvSpPr>
          <p:cNvPr id="5" name="Textfeld 2">
            <a:extLst>
              <a:ext uri="{FF2B5EF4-FFF2-40B4-BE49-F238E27FC236}">
                <a16:creationId xmlns="" xmlns:a16="http://schemas.microsoft.com/office/drawing/2014/main" id="{9828ED2E-F05B-42B9-B446-69F5E56834D6}"/>
              </a:ext>
            </a:extLst>
          </p:cNvPr>
          <p:cNvSpPr txBox="1"/>
          <p:nvPr/>
        </p:nvSpPr>
        <p:spPr>
          <a:xfrm>
            <a:off x="722700" y="1191592"/>
            <a:ext cx="810198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AA0155"/>
              </a:buClr>
              <a:buFont typeface="Wingdings" panose="05000000000000000000" pitchFamily="2" charset="2"/>
              <a:buChar char="§"/>
            </a:pPr>
            <a:r>
              <a:rPr lang="de-DE" b="1" dirty="0" smtClean="0">
                <a:latin typeface="Univers CE 65 Bold"/>
              </a:rPr>
              <a:t>Bodenleben </a:t>
            </a:r>
            <a:r>
              <a:rPr lang="de-DE" b="1" dirty="0" err="1" smtClean="0">
                <a:latin typeface="Univers CE 65 Bold"/>
              </a:rPr>
              <a:t>Cmik</a:t>
            </a:r>
            <a:r>
              <a:rPr lang="de-DE" b="1" dirty="0" smtClean="0">
                <a:latin typeface="Univers CE 65 Bold"/>
              </a:rPr>
              <a:t> (%, ohne Kompost = 100)</a:t>
            </a:r>
            <a:endParaRPr lang="de-DE" b="1" dirty="0">
              <a:latin typeface="Univers CE 65 Bold"/>
            </a:endParaRPr>
          </a:p>
          <a:p>
            <a:pPr marL="800100" lvl="1" indent="-342900">
              <a:spcBef>
                <a:spcPts val="600"/>
              </a:spcBef>
              <a:buClr>
                <a:srgbClr val="AA0155"/>
              </a:buClr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marL="800100" lvl="1" indent="-342900">
              <a:spcBef>
                <a:spcPts val="600"/>
              </a:spcBef>
              <a:buClr>
                <a:srgbClr val="AA0155"/>
              </a:buClr>
              <a:buFont typeface="Wingdings" panose="05000000000000000000" pitchFamily="2" charset="2"/>
              <a:buChar char="Ø"/>
            </a:pPr>
            <a:endParaRPr lang="de-DE" dirty="0"/>
          </a:p>
          <a:p>
            <a:pPr marL="342900" indent="-342900">
              <a:lnSpc>
                <a:spcPct val="150000"/>
              </a:lnSpc>
              <a:buClr>
                <a:srgbClr val="AA0155"/>
              </a:buClr>
              <a:buFont typeface="Wingdings" panose="05000000000000000000" pitchFamily="2" charset="2"/>
              <a:buChar char="§"/>
            </a:pPr>
            <a:endParaRPr lang="de-DE" sz="2000" dirty="0">
              <a:latin typeface="Univers CE 65 Bold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2" y="1542478"/>
            <a:ext cx="7042272" cy="455389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577039" y="5533963"/>
            <a:ext cx="1063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LTZ, 2008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152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="" xmlns:a16="http://schemas.microsoft.com/office/drawing/2014/main" id="{32E74C70-DEF0-4DEB-80DB-30A99739745D}"/>
              </a:ext>
            </a:extLst>
          </p:cNvPr>
          <p:cNvSpPr txBox="1">
            <a:spLocks/>
          </p:cNvSpPr>
          <p:nvPr/>
        </p:nvSpPr>
        <p:spPr>
          <a:xfrm>
            <a:off x="906530" y="225377"/>
            <a:ext cx="7734326" cy="649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nl-NL"/>
            </a:defPPr>
            <a:lvl1pPr>
              <a:lnSpc>
                <a:spcPct val="130000"/>
              </a:lnSpc>
              <a:spcBef>
                <a:spcPct val="0"/>
              </a:spcBef>
              <a:buNone/>
              <a:defRPr sz="2800">
                <a:latin typeface="Univers CE 65 Bold"/>
                <a:ea typeface="+mj-ea"/>
                <a:cs typeface="Univers CE 65 Bold"/>
              </a:defRPr>
            </a:lvl1pPr>
          </a:lstStyle>
          <a:p>
            <a:r>
              <a:rPr lang="nl-NL" dirty="0"/>
              <a:t>Auswirkung von Komposten auf Bodenfruchtbarkeit  / Bodengesundheit</a:t>
            </a:r>
          </a:p>
        </p:txBody>
      </p:sp>
      <p:sp>
        <p:nvSpPr>
          <p:cNvPr id="5" name="Textfeld 2">
            <a:extLst>
              <a:ext uri="{FF2B5EF4-FFF2-40B4-BE49-F238E27FC236}">
                <a16:creationId xmlns="" xmlns:a16="http://schemas.microsoft.com/office/drawing/2014/main" id="{9828ED2E-F05B-42B9-B446-69F5E56834D6}"/>
              </a:ext>
            </a:extLst>
          </p:cNvPr>
          <p:cNvSpPr txBox="1"/>
          <p:nvPr/>
        </p:nvSpPr>
        <p:spPr>
          <a:xfrm>
            <a:off x="722700" y="1191592"/>
            <a:ext cx="810198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AA0155"/>
              </a:buClr>
              <a:buFont typeface="Wingdings" panose="05000000000000000000" pitchFamily="2" charset="2"/>
              <a:buChar char="§"/>
            </a:pPr>
            <a:r>
              <a:rPr lang="de-DE" b="1" dirty="0" smtClean="0">
                <a:latin typeface="Univers CE 65 Bold"/>
              </a:rPr>
              <a:t>Bodenleben (</a:t>
            </a:r>
            <a:r>
              <a:rPr lang="de-DE" b="1" dirty="0" err="1" smtClean="0">
                <a:latin typeface="Univers CE 65 Bold"/>
              </a:rPr>
              <a:t>alk</a:t>
            </a:r>
            <a:r>
              <a:rPr lang="de-DE" b="1" dirty="0" smtClean="0">
                <a:latin typeface="Univers CE 65 Bold"/>
              </a:rPr>
              <a:t>. Phosphatase)</a:t>
            </a:r>
            <a:endParaRPr lang="de-DE" b="1" dirty="0">
              <a:latin typeface="Univers CE 65 Bold"/>
            </a:endParaRPr>
          </a:p>
          <a:p>
            <a:pPr marL="800100" lvl="1" indent="-342900">
              <a:spcBef>
                <a:spcPts val="600"/>
              </a:spcBef>
              <a:buClr>
                <a:srgbClr val="AA0155"/>
              </a:buClr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marL="800100" lvl="1" indent="-342900">
              <a:spcBef>
                <a:spcPts val="600"/>
              </a:spcBef>
              <a:buClr>
                <a:srgbClr val="AA0155"/>
              </a:buClr>
              <a:buFont typeface="Wingdings" panose="05000000000000000000" pitchFamily="2" charset="2"/>
              <a:buChar char="Ø"/>
            </a:pPr>
            <a:endParaRPr lang="de-DE" dirty="0"/>
          </a:p>
          <a:p>
            <a:pPr marL="342900" indent="-342900">
              <a:lnSpc>
                <a:spcPct val="150000"/>
              </a:lnSpc>
              <a:buClr>
                <a:srgbClr val="AA0155"/>
              </a:buClr>
              <a:buFont typeface="Wingdings" panose="05000000000000000000" pitchFamily="2" charset="2"/>
              <a:buChar char="§"/>
            </a:pPr>
            <a:endParaRPr lang="de-DE" sz="2000" dirty="0">
              <a:latin typeface="Univers CE 65 Bold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577039" y="5713918"/>
            <a:ext cx="1063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LTZ, 2008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0" y="1544400"/>
            <a:ext cx="6932471" cy="45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4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="" xmlns:a16="http://schemas.microsoft.com/office/drawing/2014/main" id="{32E74C70-DEF0-4DEB-80DB-30A99739745D}"/>
              </a:ext>
            </a:extLst>
          </p:cNvPr>
          <p:cNvSpPr txBox="1">
            <a:spLocks/>
          </p:cNvSpPr>
          <p:nvPr/>
        </p:nvSpPr>
        <p:spPr>
          <a:xfrm>
            <a:off x="906530" y="225377"/>
            <a:ext cx="7734326" cy="649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nl-NL"/>
            </a:defPPr>
            <a:lvl1pPr>
              <a:lnSpc>
                <a:spcPct val="130000"/>
              </a:lnSpc>
              <a:spcBef>
                <a:spcPct val="0"/>
              </a:spcBef>
              <a:buNone/>
              <a:defRPr sz="2800">
                <a:latin typeface="Univers CE 65 Bold"/>
                <a:ea typeface="+mj-ea"/>
                <a:cs typeface="Univers CE 65 Bold"/>
              </a:defRPr>
            </a:lvl1pPr>
          </a:lstStyle>
          <a:p>
            <a:r>
              <a:rPr lang="nl-NL" dirty="0"/>
              <a:t>Auswirkung von Komposten auf Bodenfruchtbarkeit  / Bodengesundheit</a:t>
            </a:r>
          </a:p>
        </p:txBody>
      </p:sp>
      <p:sp>
        <p:nvSpPr>
          <p:cNvPr id="5" name="Textfeld 2">
            <a:extLst>
              <a:ext uri="{FF2B5EF4-FFF2-40B4-BE49-F238E27FC236}">
                <a16:creationId xmlns="" xmlns:a16="http://schemas.microsoft.com/office/drawing/2014/main" id="{9828ED2E-F05B-42B9-B446-69F5E56834D6}"/>
              </a:ext>
            </a:extLst>
          </p:cNvPr>
          <p:cNvSpPr txBox="1"/>
          <p:nvPr/>
        </p:nvSpPr>
        <p:spPr>
          <a:xfrm>
            <a:off x="722700" y="1191592"/>
            <a:ext cx="8101986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AA0155"/>
              </a:buClr>
              <a:buFont typeface="Wingdings" panose="05000000000000000000" pitchFamily="2" charset="2"/>
              <a:buChar char="§"/>
            </a:pPr>
            <a:r>
              <a:rPr lang="de-DE" b="1" dirty="0" smtClean="0">
                <a:latin typeface="Univers CE 65 Bold"/>
              </a:rPr>
              <a:t>Römer</a:t>
            </a:r>
            <a:endParaRPr lang="de-DE" b="1" dirty="0" smtClean="0">
              <a:latin typeface="Univers CE 65 Bold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AA0155"/>
              </a:buClr>
              <a:buFont typeface="Wingdings" panose="05000000000000000000" pitchFamily="2" charset="2"/>
              <a:buChar char="§"/>
            </a:pPr>
            <a:endParaRPr lang="de-DE" b="1" dirty="0">
              <a:latin typeface="Univers CE 65 Bold"/>
            </a:endParaRPr>
          </a:p>
          <a:p>
            <a:pPr marL="800100" lvl="1" indent="-342900">
              <a:spcBef>
                <a:spcPts val="600"/>
              </a:spcBef>
              <a:buClr>
                <a:srgbClr val="AA0155"/>
              </a:buClr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marL="800100" lvl="1" indent="-342900">
              <a:spcBef>
                <a:spcPts val="600"/>
              </a:spcBef>
              <a:buClr>
                <a:srgbClr val="AA0155"/>
              </a:buClr>
              <a:buFont typeface="Wingdings" panose="05000000000000000000" pitchFamily="2" charset="2"/>
              <a:buChar char="Ø"/>
            </a:pPr>
            <a:endParaRPr lang="de-DE" dirty="0"/>
          </a:p>
          <a:p>
            <a:pPr marL="342900" indent="-342900">
              <a:lnSpc>
                <a:spcPct val="150000"/>
              </a:lnSpc>
              <a:buClr>
                <a:srgbClr val="AA0155"/>
              </a:buClr>
              <a:buFont typeface="Wingdings" panose="05000000000000000000" pitchFamily="2" charset="2"/>
              <a:buChar char="§"/>
            </a:pPr>
            <a:endParaRPr lang="de-DE" sz="2000" dirty="0">
              <a:latin typeface="Univers CE 65 Bold"/>
            </a:endParaRPr>
          </a:p>
        </p:txBody>
      </p:sp>
    </p:spTree>
    <p:extLst>
      <p:ext uri="{BB962C8B-B14F-4D97-AF65-F5344CB8AC3E}">
        <p14:creationId xmlns:p14="http://schemas.microsoft.com/office/powerpoint/2010/main" val="603917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="" xmlns:a16="http://schemas.microsoft.com/office/drawing/2014/main" id="{32E74C70-DEF0-4DEB-80DB-30A99739745D}"/>
              </a:ext>
            </a:extLst>
          </p:cNvPr>
          <p:cNvSpPr txBox="1">
            <a:spLocks/>
          </p:cNvSpPr>
          <p:nvPr/>
        </p:nvSpPr>
        <p:spPr>
          <a:xfrm>
            <a:off x="906530" y="225377"/>
            <a:ext cx="7734326" cy="649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nl-NL"/>
            </a:defPPr>
            <a:lvl1pPr>
              <a:lnSpc>
                <a:spcPct val="130000"/>
              </a:lnSpc>
              <a:spcBef>
                <a:spcPct val="0"/>
              </a:spcBef>
              <a:buNone/>
              <a:defRPr sz="2800">
                <a:latin typeface="Univers CE 65 Bold"/>
                <a:ea typeface="+mj-ea"/>
                <a:cs typeface="Univers CE 65 Bold"/>
              </a:defRPr>
            </a:lvl1pPr>
          </a:lstStyle>
          <a:p>
            <a:r>
              <a:rPr lang="nl-NL" dirty="0"/>
              <a:t>Auswirkung von Komposten auf Bodenfruchtbarkeit  / Bodengesundheit</a:t>
            </a:r>
          </a:p>
        </p:txBody>
      </p:sp>
      <p:sp>
        <p:nvSpPr>
          <p:cNvPr id="5" name="Textfeld 2">
            <a:extLst>
              <a:ext uri="{FF2B5EF4-FFF2-40B4-BE49-F238E27FC236}">
                <a16:creationId xmlns="" xmlns:a16="http://schemas.microsoft.com/office/drawing/2014/main" id="{9828ED2E-F05B-42B9-B446-69F5E56834D6}"/>
              </a:ext>
            </a:extLst>
          </p:cNvPr>
          <p:cNvSpPr txBox="1"/>
          <p:nvPr/>
        </p:nvSpPr>
        <p:spPr>
          <a:xfrm>
            <a:off x="722700" y="1191592"/>
            <a:ext cx="810198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AA0155"/>
              </a:buClr>
              <a:buFont typeface="Wingdings" panose="05000000000000000000" pitchFamily="2" charset="2"/>
              <a:buChar char="§"/>
            </a:pPr>
            <a:r>
              <a:rPr lang="de-DE" b="1" dirty="0" smtClean="0">
                <a:latin typeface="Univers CE 65 Bold"/>
              </a:rPr>
              <a:t>Humusreproduktion</a:t>
            </a:r>
            <a:endParaRPr lang="de-DE" b="1" dirty="0">
              <a:latin typeface="Univers CE 65 Bold"/>
            </a:endParaRPr>
          </a:p>
          <a:p>
            <a:pPr marL="800100" lvl="1" indent="-342900">
              <a:spcBef>
                <a:spcPts val="600"/>
              </a:spcBef>
              <a:buClr>
                <a:srgbClr val="AA0155"/>
              </a:buClr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marL="800100" lvl="1" indent="-342900">
              <a:spcBef>
                <a:spcPts val="600"/>
              </a:spcBef>
              <a:buClr>
                <a:srgbClr val="AA0155"/>
              </a:buClr>
              <a:buFont typeface="Wingdings" panose="05000000000000000000" pitchFamily="2" charset="2"/>
              <a:buChar char="Ø"/>
            </a:pPr>
            <a:endParaRPr lang="de-DE" dirty="0"/>
          </a:p>
          <a:p>
            <a:pPr marL="342900" indent="-342900">
              <a:lnSpc>
                <a:spcPct val="150000"/>
              </a:lnSpc>
              <a:buClr>
                <a:srgbClr val="AA0155"/>
              </a:buClr>
              <a:buFont typeface="Wingdings" panose="05000000000000000000" pitchFamily="2" charset="2"/>
              <a:buChar char="§"/>
            </a:pPr>
            <a:endParaRPr lang="de-DE" sz="2000" dirty="0">
              <a:latin typeface="Univers CE 65 Bold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548" y="1653413"/>
            <a:ext cx="5934904" cy="43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0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="" xmlns:a16="http://schemas.microsoft.com/office/drawing/2014/main" id="{32E74C70-DEF0-4DEB-80DB-30A99739745D}"/>
              </a:ext>
            </a:extLst>
          </p:cNvPr>
          <p:cNvSpPr txBox="1">
            <a:spLocks/>
          </p:cNvSpPr>
          <p:nvPr/>
        </p:nvSpPr>
        <p:spPr>
          <a:xfrm>
            <a:off x="906530" y="225377"/>
            <a:ext cx="7734326" cy="649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nl-NL"/>
            </a:defPPr>
            <a:lvl1pPr>
              <a:lnSpc>
                <a:spcPct val="130000"/>
              </a:lnSpc>
              <a:spcBef>
                <a:spcPct val="0"/>
              </a:spcBef>
              <a:buNone/>
              <a:defRPr sz="2800">
                <a:latin typeface="Univers CE 65 Bold"/>
                <a:ea typeface="+mj-ea"/>
                <a:cs typeface="Univers CE 65 Bold"/>
              </a:defRPr>
            </a:lvl1pPr>
          </a:lstStyle>
          <a:p>
            <a:r>
              <a:rPr lang="nl-NL" dirty="0" smtClean="0"/>
              <a:t>Humusreproduktion </a:t>
            </a:r>
            <a:endParaRPr lang="nl-NL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71278"/>
              </p:ext>
            </p:extLst>
          </p:nvPr>
        </p:nvGraphicFramePr>
        <p:xfrm>
          <a:off x="636654" y="1109776"/>
          <a:ext cx="8489157" cy="443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Bitmap" r:id="rId3" imgW="8397968" imgH="4389500" progId="PBrush">
                  <p:embed/>
                </p:oleObj>
              </mc:Choice>
              <mc:Fallback>
                <p:oleObj name="Bitmap" r:id="rId3" imgW="8397968" imgH="4389500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654" y="1109776"/>
                        <a:ext cx="8489157" cy="443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758906" y="5526088"/>
            <a:ext cx="11890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/>
              <a:t>Reinhold (2006)</a:t>
            </a:r>
          </a:p>
        </p:txBody>
      </p:sp>
    </p:spTree>
    <p:extLst>
      <p:ext uri="{BB962C8B-B14F-4D97-AF65-F5344CB8AC3E}">
        <p14:creationId xmlns:p14="http://schemas.microsoft.com/office/powerpoint/2010/main" val="1413958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642476" y="4480047"/>
            <a:ext cx="54281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……. Chancen nutzen: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Bioabfall Aufkommen: </a:t>
            </a:r>
            <a:r>
              <a:rPr lang="de-DE" sz="1400" dirty="0" smtClean="0"/>
              <a:t>125 kg/Person*a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Verwertungsquoten </a:t>
            </a:r>
            <a:r>
              <a:rPr lang="de-DE" sz="1400" dirty="0" smtClean="0"/>
              <a:t>von Komposten selbst </a:t>
            </a:r>
            <a:r>
              <a:rPr lang="de-DE" sz="1400" dirty="0"/>
              <a:t>bei Pionierbetrieben des ÖL mit 2-3 t FM/ha*a auf niedrigem </a:t>
            </a:r>
            <a:r>
              <a:rPr lang="de-DE" sz="1400" dirty="0" smtClean="0"/>
              <a:t>Niveau 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de-DE" sz="1400" dirty="0" smtClean="0"/>
              <a:t>Potential </a:t>
            </a:r>
            <a:r>
              <a:rPr lang="de-DE" sz="1400" dirty="0" smtClean="0"/>
              <a:t>zur Deckung der Defizite über Biogut-</a:t>
            </a:r>
            <a:r>
              <a:rPr lang="de-DE" sz="1400" dirty="0"/>
              <a:t>/</a:t>
            </a:r>
            <a:r>
              <a:rPr lang="de-DE" sz="1400" dirty="0" smtClean="0"/>
              <a:t>Grüngutkomposte für </a:t>
            </a:r>
            <a:r>
              <a:rPr lang="de-DE" sz="1400" dirty="0" smtClean="0"/>
              <a:t>ÖL in Hessen</a:t>
            </a:r>
            <a:r>
              <a:rPr lang="de-DE" sz="1400" dirty="0"/>
              <a:t>: 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>	</a:t>
            </a:r>
            <a:r>
              <a:rPr lang="de-DE" sz="1400" b="1" dirty="0" smtClean="0"/>
              <a:t>31 % des Phosphor-Bedarfs </a:t>
            </a:r>
            <a:br>
              <a:rPr lang="de-DE" sz="1400" b="1" dirty="0" smtClean="0"/>
            </a:br>
            <a:r>
              <a:rPr lang="de-DE" sz="1400" b="1" dirty="0" smtClean="0"/>
              <a:t>	23 % des </a:t>
            </a:r>
            <a:r>
              <a:rPr lang="de-DE" sz="1400" b="1" dirty="0" smtClean="0"/>
              <a:t>Kalium-Bedarfs</a:t>
            </a:r>
            <a:r>
              <a:rPr lang="de-DE" sz="1400" b="1" dirty="0"/>
              <a:t/>
            </a:r>
            <a:br>
              <a:rPr lang="de-DE" sz="1400" b="1" dirty="0"/>
            </a:br>
            <a:endParaRPr lang="de-DE" sz="1400" b="1" dirty="0"/>
          </a:p>
        </p:txBody>
      </p:sp>
      <p:pic>
        <p:nvPicPr>
          <p:cNvPr id="8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93" y="1807406"/>
            <a:ext cx="5132667" cy="2624076"/>
          </a:xfr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328025" cy="83671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30000"/>
              </a:lnSpc>
            </a:pPr>
            <a:r>
              <a:rPr lang="de-DE" sz="2800" dirty="0">
                <a:latin typeface="Univers CE 65 Bold"/>
                <a:cs typeface="Univers CE 65 Bold"/>
              </a:rPr>
              <a:t>Grenzen von Nährstoffkreisläufen im Ökologischem Landbau</a:t>
            </a:r>
            <a:br>
              <a:rPr lang="de-DE" sz="2800" dirty="0">
                <a:latin typeface="Univers CE 65 Bold"/>
                <a:cs typeface="Univers CE 65 Bold"/>
              </a:rPr>
            </a:br>
            <a:r>
              <a:rPr lang="de-DE" sz="2800" dirty="0">
                <a:latin typeface="Univers CE 65 Bold"/>
                <a:cs typeface="Univers CE 65 Bold"/>
              </a:rPr>
              <a:t> </a:t>
            </a:r>
            <a:endParaRPr lang="de-DE" sz="2800" dirty="0">
              <a:latin typeface="Univers CE 65 Bold"/>
              <a:cs typeface="Univers CE 65 Bold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53516" y="1184703"/>
            <a:ext cx="8532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b="1" dirty="0"/>
              <a:t>Mit der Zunahme von viehlosen und viehschwachen Betrieben im ÖL steigt die Bedeutung externer Nährstoff-Quellen !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668600" y="2011308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rgbClr val="FF0000"/>
                </a:solidFill>
              </a:rPr>
              <a:t>X</a:t>
            </a:r>
            <a:endParaRPr lang="de-DE" sz="3200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560900" y="2786008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rgbClr val="FF0000"/>
                </a:solidFill>
              </a:rPr>
              <a:t>X</a:t>
            </a:r>
            <a:endParaRPr lang="de-DE" sz="3200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019680" y="201954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rgbClr val="FF0000"/>
                </a:solidFill>
              </a:rPr>
              <a:t>X</a:t>
            </a:r>
            <a:endParaRPr lang="de-DE" sz="3200" dirty="0">
              <a:solidFill>
                <a:srgbClr val="FF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773500" y="201954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rgbClr val="FF0000"/>
                </a:solidFill>
              </a:rPr>
              <a:t>X</a:t>
            </a:r>
            <a:endParaRPr lang="de-DE" sz="3200" dirty="0">
              <a:solidFill>
                <a:srgbClr val="FF0000"/>
              </a:solidFill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4646726" y="3231122"/>
            <a:ext cx="1206134" cy="86409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itchFamily="-112" charset="0"/>
              <a:buNone/>
              <a:tabLst/>
            </a:pPr>
            <a:endParaRPr kumimoji="0" lang="de-D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260860" y="3421583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rgbClr val="FF0000"/>
                </a:solidFill>
              </a:rPr>
              <a:t>X</a:t>
            </a:r>
            <a:endParaRPr lang="de-DE" sz="3200" dirty="0">
              <a:solidFill>
                <a:srgbClr val="FF000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921364" y="1815596"/>
            <a:ext cx="3032135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 smtClean="0"/>
              <a:t>Nährstoffgehalte </a:t>
            </a:r>
            <a:r>
              <a:rPr lang="de-DE" dirty="0"/>
              <a:t>insbesondere in viehlosen </a:t>
            </a:r>
            <a:r>
              <a:rPr lang="de-DE" dirty="0" smtClean="0"/>
              <a:t>Betrieben </a:t>
            </a:r>
            <a:r>
              <a:rPr lang="de-DE" dirty="0"/>
              <a:t>nehmen </a:t>
            </a:r>
            <a:r>
              <a:rPr lang="de-DE" dirty="0" smtClean="0"/>
              <a:t>tendenziell ab</a:t>
            </a:r>
          </a:p>
          <a:p>
            <a:pPr marL="285750" indent="-285750">
              <a:buFontTx/>
              <a:buChar char="-"/>
            </a:pPr>
            <a:r>
              <a:rPr lang="de-DE" u="sng" dirty="0" smtClean="0"/>
              <a:t>In Hessen : Salden negativ</a:t>
            </a:r>
            <a:br>
              <a:rPr lang="de-DE" u="sng" dirty="0" smtClean="0"/>
            </a:br>
            <a:r>
              <a:rPr lang="de-DE" u="sng" dirty="0" smtClean="0"/>
              <a:t>-10 </a:t>
            </a:r>
            <a:r>
              <a:rPr lang="de-DE" u="sng" dirty="0"/>
              <a:t>kg/ha*a P, </a:t>
            </a:r>
            <a:r>
              <a:rPr lang="de-DE" u="sng" dirty="0" smtClean="0"/>
              <a:t/>
            </a:r>
            <a:br>
              <a:rPr lang="de-DE" u="sng" dirty="0" smtClean="0"/>
            </a:br>
            <a:r>
              <a:rPr lang="de-DE" u="sng" dirty="0" smtClean="0"/>
              <a:t>-</a:t>
            </a:r>
            <a:r>
              <a:rPr lang="de-DE" u="sng" dirty="0"/>
              <a:t>50 kg/ha*a </a:t>
            </a:r>
            <a:r>
              <a:rPr lang="de-DE" u="sng" dirty="0" smtClean="0"/>
              <a:t>K</a:t>
            </a:r>
          </a:p>
          <a:p>
            <a:r>
              <a:rPr lang="de-DE" sz="1400" dirty="0" smtClean="0"/>
              <a:t>(Richter et al., 2019) </a:t>
            </a:r>
            <a:r>
              <a:rPr lang="de-DE" sz="1400" dirty="0"/>
              <a:t>– neue Studie des WI </a:t>
            </a:r>
            <a:r>
              <a:rPr lang="de-DE" sz="1400" dirty="0" smtClean="0"/>
              <a:t>Institutes, VÖL, ISA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531723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="" xmlns:a16="http://schemas.microsoft.com/office/drawing/2014/main" id="{32E74C70-DEF0-4DEB-80DB-30A99739745D}"/>
              </a:ext>
            </a:extLst>
          </p:cNvPr>
          <p:cNvSpPr txBox="1">
            <a:spLocks/>
          </p:cNvSpPr>
          <p:nvPr/>
        </p:nvSpPr>
        <p:spPr>
          <a:xfrm>
            <a:off x="957415" y="181835"/>
            <a:ext cx="7734326" cy="649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nl-NL" sz="2800" dirty="0" smtClean="0">
                <a:latin typeface="Univers CE 65 Bold"/>
                <a:cs typeface="Univers CE 65 Bold"/>
              </a:rPr>
              <a:t>Gliederung</a:t>
            </a:r>
            <a:endParaRPr lang="nl-NL" sz="2800" dirty="0">
              <a:latin typeface="Univers CE 65 Bold"/>
              <a:cs typeface="Univers CE 65 Bold"/>
            </a:endParaRPr>
          </a:p>
        </p:txBody>
      </p:sp>
      <p:sp>
        <p:nvSpPr>
          <p:cNvPr id="5" name="Textfeld 2">
            <a:extLst>
              <a:ext uri="{FF2B5EF4-FFF2-40B4-BE49-F238E27FC236}">
                <a16:creationId xmlns="" xmlns:a16="http://schemas.microsoft.com/office/drawing/2014/main" id="{9828ED2E-F05B-42B9-B446-69F5E56834D6}"/>
              </a:ext>
            </a:extLst>
          </p:cNvPr>
          <p:cNvSpPr txBox="1"/>
          <p:nvPr/>
        </p:nvSpPr>
        <p:spPr>
          <a:xfrm>
            <a:off x="722700" y="1764914"/>
            <a:ext cx="810198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AA0155"/>
              </a:buClr>
              <a:buFont typeface="Wingdings" panose="05000000000000000000" pitchFamily="2" charset="2"/>
              <a:buChar char="§"/>
            </a:pPr>
            <a:r>
              <a:rPr lang="de-DE" b="1" dirty="0" smtClean="0">
                <a:latin typeface="Univers CE 65 Bold"/>
              </a:rPr>
              <a:t>Einleitung und Ausgangsposition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AA0155"/>
              </a:buClr>
              <a:buFont typeface="Wingdings" panose="05000000000000000000" pitchFamily="2" charset="2"/>
              <a:buChar char="§"/>
            </a:pPr>
            <a:r>
              <a:rPr lang="de-DE" b="1" dirty="0">
                <a:latin typeface="Univers CE 65 Bold"/>
              </a:rPr>
              <a:t>Kompost-Qualitäten und Einsatzmengen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AA0155"/>
              </a:buClr>
              <a:buFont typeface="Wingdings" panose="05000000000000000000" pitchFamily="2" charset="2"/>
              <a:buChar char="§"/>
            </a:pPr>
            <a:r>
              <a:rPr lang="de-DE" b="1" dirty="0" smtClean="0">
                <a:latin typeface="Univers CE 65 Bold"/>
              </a:rPr>
              <a:t>Kompostanwendung </a:t>
            </a:r>
            <a:r>
              <a:rPr lang="de-DE" b="1" dirty="0" smtClean="0">
                <a:latin typeface="Univers CE 65 Bold"/>
              </a:rPr>
              <a:t>in einem langfristigen Düngungsversuch</a:t>
            </a:r>
            <a:br>
              <a:rPr lang="de-DE" b="1" dirty="0" smtClean="0">
                <a:latin typeface="Univers CE 65 Bold"/>
              </a:rPr>
            </a:br>
            <a:r>
              <a:rPr lang="de-DE" b="1" dirty="0" smtClean="0">
                <a:latin typeface="Univers CE 65 Bold"/>
              </a:rPr>
              <a:t>Auswirkung auf Parameter der Bodenfruchtbarkeit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AA0155"/>
              </a:buClr>
              <a:buFont typeface="Wingdings" panose="05000000000000000000" pitchFamily="2" charset="2"/>
              <a:buChar char="§"/>
            </a:pPr>
            <a:r>
              <a:rPr lang="de-DE" b="1" dirty="0" smtClean="0">
                <a:latin typeface="Univers CE 65 Bold"/>
              </a:rPr>
              <a:t>Nährstoffbilanzen beim  </a:t>
            </a:r>
            <a:r>
              <a:rPr lang="de-DE" b="1" dirty="0">
                <a:latin typeface="Univers CE 65 Bold"/>
              </a:rPr>
              <a:t>Einsatz von Komposten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AA0155"/>
              </a:buClr>
              <a:buFont typeface="Wingdings" panose="05000000000000000000" pitchFamily="2" charset="2"/>
              <a:buChar char="§"/>
            </a:pPr>
            <a:endParaRPr lang="de-DE" b="1" dirty="0" smtClean="0">
              <a:latin typeface="Univers CE 65 Bold"/>
            </a:endParaRPr>
          </a:p>
        </p:txBody>
      </p:sp>
    </p:spTree>
    <p:extLst>
      <p:ext uri="{BB962C8B-B14F-4D97-AF65-F5344CB8AC3E}">
        <p14:creationId xmlns:p14="http://schemas.microsoft.com/office/powerpoint/2010/main" val="2728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Struktur Beispielbetriebe</a:t>
            </a:r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2501900"/>
            <a:ext cx="8808786" cy="184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757062"/>
              </p:ext>
            </p:extLst>
          </p:nvPr>
        </p:nvGraphicFramePr>
        <p:xfrm>
          <a:off x="1473200" y="4717415"/>
          <a:ext cx="2400300" cy="497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03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*(Leguminosen/Hackfrucht/Getreide/Gemüse/Ölfrucht) 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0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="" xmlns:a16="http://schemas.microsoft.com/office/drawing/2014/main" id="{32E74C70-DEF0-4DEB-80DB-30A99739745D}"/>
              </a:ext>
            </a:extLst>
          </p:cNvPr>
          <p:cNvSpPr txBox="1">
            <a:spLocks/>
          </p:cNvSpPr>
          <p:nvPr/>
        </p:nvSpPr>
        <p:spPr>
          <a:xfrm>
            <a:off x="906530" y="225377"/>
            <a:ext cx="7734326" cy="649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nl-NL"/>
            </a:defPPr>
            <a:lvl1pPr>
              <a:lnSpc>
                <a:spcPct val="130000"/>
              </a:lnSpc>
              <a:spcBef>
                <a:spcPct val="0"/>
              </a:spcBef>
              <a:buNone/>
              <a:defRPr sz="2800">
                <a:latin typeface="Univers CE 65 Bold"/>
                <a:ea typeface="+mj-ea"/>
                <a:cs typeface="Univers CE 65 Bold"/>
              </a:defRPr>
            </a:lvl1pPr>
          </a:lstStyle>
          <a:p>
            <a:r>
              <a:rPr lang="nl-NL" dirty="0" smtClean="0"/>
              <a:t>P und K Salden Betriebe</a:t>
            </a: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00" y="874800"/>
            <a:ext cx="8282094" cy="537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810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="" xmlns:a16="http://schemas.microsoft.com/office/drawing/2014/main" id="{32E74C70-DEF0-4DEB-80DB-30A99739745D}"/>
              </a:ext>
            </a:extLst>
          </p:cNvPr>
          <p:cNvSpPr txBox="1">
            <a:spLocks/>
          </p:cNvSpPr>
          <p:nvPr/>
        </p:nvSpPr>
        <p:spPr>
          <a:xfrm>
            <a:off x="906530" y="225377"/>
            <a:ext cx="7734326" cy="649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nl-NL"/>
            </a:defPPr>
            <a:lvl1pPr>
              <a:lnSpc>
                <a:spcPct val="130000"/>
              </a:lnSpc>
              <a:spcBef>
                <a:spcPct val="0"/>
              </a:spcBef>
              <a:buNone/>
              <a:defRPr sz="2800">
                <a:latin typeface="Univers CE 65 Bold"/>
                <a:ea typeface="+mj-ea"/>
                <a:cs typeface="Univers CE 65 Bold"/>
              </a:defRPr>
            </a:lvl1pPr>
          </a:lstStyle>
          <a:p>
            <a:r>
              <a:rPr lang="nl-NL" dirty="0" smtClean="0"/>
              <a:t>P Salden bei Kompost- und HTK-Anwendung</a:t>
            </a:r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00" y="874800"/>
            <a:ext cx="8282845" cy="53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1231900" y="1689100"/>
            <a:ext cx="736600" cy="157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5956300" y="1689100"/>
            <a:ext cx="736600" cy="157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1600200" y="2717800"/>
            <a:ext cx="0" cy="1104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1854200" y="2311400"/>
            <a:ext cx="0" cy="1104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1346200" y="3848100"/>
            <a:ext cx="21672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6,5 t FM Kompost/ha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1701800" y="3467100"/>
            <a:ext cx="17139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1,5 t FM HTK/ha</a:t>
            </a:r>
            <a:endParaRPr lang="de-DE" dirty="0"/>
          </a:p>
        </p:txBody>
      </p:sp>
      <p:cxnSp>
        <p:nvCxnSpPr>
          <p:cNvPr id="16" name="Gerade Verbindung mit Pfeil 15"/>
          <p:cNvCxnSpPr/>
          <p:nvPr/>
        </p:nvCxnSpPr>
        <p:spPr>
          <a:xfrm flipH="1">
            <a:off x="6324600" y="2730500"/>
            <a:ext cx="12700" cy="14869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6591300" y="2324100"/>
            <a:ext cx="0" cy="149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6083300" y="4229100"/>
            <a:ext cx="21672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3,1 t FM Kompost/ha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6438900" y="3848100"/>
            <a:ext cx="17139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0,9 t FM HTK/ha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0719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="" xmlns:a16="http://schemas.microsoft.com/office/drawing/2014/main" id="{32E74C70-DEF0-4DEB-80DB-30A99739745D}"/>
              </a:ext>
            </a:extLst>
          </p:cNvPr>
          <p:cNvSpPr txBox="1">
            <a:spLocks/>
          </p:cNvSpPr>
          <p:nvPr/>
        </p:nvSpPr>
        <p:spPr>
          <a:xfrm>
            <a:off x="906530" y="123777"/>
            <a:ext cx="7734326" cy="649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nl-NL"/>
            </a:defPPr>
            <a:lvl1pPr>
              <a:lnSpc>
                <a:spcPct val="130000"/>
              </a:lnSpc>
              <a:spcBef>
                <a:spcPct val="0"/>
              </a:spcBef>
              <a:buNone/>
              <a:defRPr sz="2800">
                <a:latin typeface="Univers CE 65 Bold"/>
                <a:ea typeface="+mj-ea"/>
                <a:cs typeface="Univers CE 65 Bold"/>
              </a:defRPr>
            </a:lvl1pPr>
          </a:lstStyle>
          <a:p>
            <a:r>
              <a:rPr lang="nl-NL" dirty="0" smtClean="0"/>
              <a:t>K-Salden </a:t>
            </a:r>
            <a:r>
              <a:rPr lang="nl-NL" dirty="0"/>
              <a:t>bei Kompost- und </a:t>
            </a:r>
            <a:r>
              <a:rPr lang="nl-NL" dirty="0" smtClean="0"/>
              <a:t>HTK-Anwendung</a:t>
            </a:r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00" y="874800"/>
            <a:ext cx="8282843" cy="53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eck 6"/>
          <p:cNvSpPr/>
          <p:nvPr/>
        </p:nvSpPr>
        <p:spPr>
          <a:xfrm>
            <a:off x="1231900" y="1689100"/>
            <a:ext cx="736600" cy="274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5956300" y="1689100"/>
            <a:ext cx="736600" cy="157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1562100" y="4451350"/>
            <a:ext cx="0" cy="552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1816100" y="3733800"/>
            <a:ext cx="0" cy="863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1485900" y="5029200"/>
            <a:ext cx="21672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6,5 t FM Kompost/ha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1663700" y="4648200"/>
            <a:ext cx="17139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1,5 t FM HTK/ha</a:t>
            </a:r>
            <a:endParaRPr lang="de-DE" dirty="0"/>
          </a:p>
        </p:txBody>
      </p:sp>
      <p:cxnSp>
        <p:nvCxnSpPr>
          <p:cNvPr id="13" name="Gerade Verbindung mit Pfeil 12"/>
          <p:cNvCxnSpPr/>
          <p:nvPr/>
        </p:nvCxnSpPr>
        <p:spPr>
          <a:xfrm flipH="1">
            <a:off x="6337300" y="2476500"/>
            <a:ext cx="12700" cy="25039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6591300" y="2324100"/>
            <a:ext cx="0" cy="233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6083300" y="5041900"/>
            <a:ext cx="21672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3,1 t FM Kompost/ha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6438900" y="4660900"/>
            <a:ext cx="17139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0,9 t FM HTK/ha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1485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="" xmlns:a16="http://schemas.microsoft.com/office/drawing/2014/main" id="{32E74C70-DEF0-4DEB-80DB-30A99739745D}"/>
              </a:ext>
            </a:extLst>
          </p:cNvPr>
          <p:cNvSpPr txBox="1">
            <a:spLocks/>
          </p:cNvSpPr>
          <p:nvPr/>
        </p:nvSpPr>
        <p:spPr>
          <a:xfrm>
            <a:off x="906530" y="225377"/>
            <a:ext cx="7734326" cy="649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nl-NL"/>
            </a:defPPr>
            <a:lvl1pPr>
              <a:lnSpc>
                <a:spcPct val="130000"/>
              </a:lnSpc>
              <a:spcBef>
                <a:spcPct val="0"/>
              </a:spcBef>
              <a:buNone/>
              <a:defRPr sz="2800">
                <a:latin typeface="Univers CE 65 Bold"/>
                <a:ea typeface="+mj-ea"/>
                <a:cs typeface="Univers CE 65 Bold"/>
              </a:defRPr>
            </a:lvl1pPr>
          </a:lstStyle>
          <a:p>
            <a:r>
              <a:rPr lang="nl-NL" b="1" dirty="0" smtClean="0"/>
              <a:t>Fazit</a:t>
            </a:r>
          </a:p>
        </p:txBody>
      </p:sp>
      <p:sp>
        <p:nvSpPr>
          <p:cNvPr id="5" name="Textfeld 2">
            <a:extLst>
              <a:ext uri="{FF2B5EF4-FFF2-40B4-BE49-F238E27FC236}">
                <a16:creationId xmlns="" xmlns:a16="http://schemas.microsoft.com/office/drawing/2014/main" id="{9828ED2E-F05B-42B9-B446-69F5E56834D6}"/>
              </a:ext>
            </a:extLst>
          </p:cNvPr>
          <p:cNvSpPr txBox="1"/>
          <p:nvPr/>
        </p:nvSpPr>
        <p:spPr>
          <a:xfrm>
            <a:off x="722700" y="1191592"/>
            <a:ext cx="8101986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AA0155"/>
              </a:buClr>
              <a:buFont typeface="Wingdings" panose="05000000000000000000" pitchFamily="2" charset="2"/>
              <a:buChar char="§"/>
            </a:pPr>
            <a:r>
              <a:rPr lang="de-DE" sz="2400" b="1" dirty="0" smtClean="0">
                <a:latin typeface="Univers CE 65 Bold"/>
              </a:rPr>
              <a:t>Biogut</a:t>
            </a:r>
            <a:r>
              <a:rPr lang="de-DE" sz="2400" b="1" dirty="0" smtClean="0">
                <a:latin typeface="Univers CE 65 Bold"/>
              </a:rPr>
              <a:t>- und Grüngutkomposte bieten große Potentiale zur Humus- und Nährstoffversorgung auf </a:t>
            </a:r>
            <a:r>
              <a:rPr lang="de-DE" sz="2400" b="1" dirty="0">
                <a:latin typeface="Univers CE 65 Bold"/>
              </a:rPr>
              <a:t>ö</a:t>
            </a:r>
            <a:r>
              <a:rPr lang="de-DE" sz="2400" b="1" dirty="0" smtClean="0">
                <a:latin typeface="Univers CE 65 Bold"/>
              </a:rPr>
              <a:t>kologisch bewirtschafteten Betrieben beizutragen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AA0155"/>
              </a:buClr>
              <a:buFont typeface="Wingdings" panose="05000000000000000000" pitchFamily="2" charset="2"/>
              <a:buChar char="§"/>
            </a:pPr>
            <a:r>
              <a:rPr lang="de-DE" sz="2400" b="1" dirty="0" smtClean="0">
                <a:latin typeface="Univers CE 65 Bold"/>
              </a:rPr>
              <a:t>Akzeptanz-Voraussetzungen sind allerdings höchste Qualität der Komposte </a:t>
            </a:r>
            <a:endParaRPr lang="de-DE" sz="2400" b="1" dirty="0" smtClean="0">
              <a:latin typeface="Univers CE 65 Bold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AA0155"/>
              </a:buClr>
              <a:buFont typeface="Wingdings" panose="05000000000000000000" pitchFamily="2" charset="2"/>
              <a:buChar char="§"/>
            </a:pPr>
            <a:r>
              <a:rPr lang="de-DE" sz="2400" b="1" dirty="0" smtClean="0">
                <a:latin typeface="Univers CE 65 Bold"/>
              </a:rPr>
              <a:t>Konzertiertes Vorgehen und enge Zusammenarbeit zwischen Kompostwirtschaft und Landwirtschaft sind ein weiterer Erfolgsgarant </a:t>
            </a:r>
            <a:endParaRPr lang="de-DE" sz="2400" b="1" dirty="0" smtClean="0">
              <a:latin typeface="Univers CE 65 Bold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AA0155"/>
              </a:buClr>
              <a:buFont typeface="Wingdings" panose="05000000000000000000" pitchFamily="2" charset="2"/>
              <a:buChar char="§"/>
            </a:pPr>
            <a:endParaRPr lang="de-DE" sz="2400" b="1" dirty="0">
              <a:latin typeface="Univers CE 65 Bold"/>
            </a:endParaRPr>
          </a:p>
          <a:p>
            <a:pPr marL="800100" lvl="1" indent="-342900">
              <a:spcBef>
                <a:spcPts val="600"/>
              </a:spcBef>
              <a:buClr>
                <a:srgbClr val="AA0155"/>
              </a:buClr>
              <a:buFont typeface="Wingdings" panose="05000000000000000000" pitchFamily="2" charset="2"/>
              <a:buChar char="Ø"/>
            </a:pPr>
            <a:endParaRPr lang="de-DE" sz="2400" dirty="0" smtClean="0"/>
          </a:p>
          <a:p>
            <a:pPr marL="800100" lvl="1" indent="-342900">
              <a:spcBef>
                <a:spcPts val="600"/>
              </a:spcBef>
              <a:buClr>
                <a:srgbClr val="AA0155"/>
              </a:buClr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342900" indent="-342900">
              <a:lnSpc>
                <a:spcPct val="150000"/>
              </a:lnSpc>
              <a:buClr>
                <a:srgbClr val="AA0155"/>
              </a:buClr>
              <a:buFont typeface="Wingdings" panose="05000000000000000000" pitchFamily="2" charset="2"/>
              <a:buChar char="§"/>
            </a:pPr>
            <a:endParaRPr lang="de-DE" sz="2800" dirty="0">
              <a:latin typeface="Univers CE 65 Bold"/>
            </a:endParaRPr>
          </a:p>
        </p:txBody>
      </p:sp>
    </p:spTree>
    <p:extLst>
      <p:ext uri="{BB962C8B-B14F-4D97-AF65-F5344CB8AC3E}">
        <p14:creationId xmlns:p14="http://schemas.microsoft.com/office/powerpoint/2010/main" val="3514714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hteck 1"/>
          <p:cNvSpPr>
            <a:spLocks noChangeArrowheads="1"/>
          </p:cNvSpPr>
          <p:nvPr/>
        </p:nvSpPr>
        <p:spPr bwMode="auto">
          <a:xfrm>
            <a:off x="212725" y="95250"/>
            <a:ext cx="8455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76325" indent="-1076325">
              <a:defRPr sz="2400">
                <a:solidFill>
                  <a:schemeClr val="tx1"/>
                </a:solidFill>
                <a:latin typeface="Times" pitchFamily="50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50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50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50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50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50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50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50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50" charset="0"/>
                <a:ea typeface="MS PGothic" pitchFamily="34" charset="-128"/>
              </a:defRPr>
            </a:lvl9pPr>
          </a:lstStyle>
          <a:p>
            <a:r>
              <a:rPr lang="de-DE" altLang="de-DE" sz="1800" b="1">
                <a:solidFill>
                  <a:schemeClr val="bg1"/>
                </a:solidFill>
                <a:latin typeface="Helvetica" charset="0"/>
              </a:rPr>
              <a:t>Abb. 6b: 	Anforderungen des ökologischen Landbaus an die </a:t>
            </a:r>
            <a:br>
              <a:rPr lang="de-DE" altLang="de-DE" sz="1800" b="1">
                <a:solidFill>
                  <a:schemeClr val="bg1"/>
                </a:solidFill>
                <a:latin typeface="Helvetica" charset="0"/>
              </a:rPr>
            </a:br>
            <a:r>
              <a:rPr lang="de-DE" altLang="de-DE" sz="1800" b="1">
                <a:solidFill>
                  <a:schemeClr val="bg1"/>
                </a:solidFill>
                <a:latin typeface="Helvetica" charset="0"/>
              </a:rPr>
              <a:t>Qualität von Biogutkomposten (2)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319088" y="1339850"/>
          <a:ext cx="7962900" cy="518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Dokument" r:id="rId3" imgW="9782101" imgH="6354144" progId="Word.Document.12">
                  <p:embed/>
                </p:oleObj>
              </mc:Choice>
              <mc:Fallback>
                <p:oleObj name="Dokument" r:id="rId3" imgW="9782101" imgH="635414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1339850"/>
                        <a:ext cx="7962900" cy="518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433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hteck 1"/>
          <p:cNvSpPr>
            <a:spLocks noChangeArrowheads="1"/>
          </p:cNvSpPr>
          <p:nvPr/>
        </p:nvSpPr>
        <p:spPr bwMode="auto">
          <a:xfrm>
            <a:off x="212725" y="95250"/>
            <a:ext cx="8455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76325" indent="-1076325">
              <a:defRPr sz="2400">
                <a:solidFill>
                  <a:schemeClr val="tx1"/>
                </a:solidFill>
                <a:latin typeface="Times" pitchFamily="50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50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50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50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50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50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50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50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50" charset="0"/>
                <a:ea typeface="MS PGothic" pitchFamily="34" charset="-128"/>
              </a:defRPr>
            </a:lvl9pPr>
          </a:lstStyle>
          <a:p>
            <a:r>
              <a:rPr lang="de-DE" altLang="de-DE" sz="1800" b="1">
                <a:solidFill>
                  <a:schemeClr val="bg1"/>
                </a:solidFill>
                <a:latin typeface="Helvetica" charset="0"/>
              </a:rPr>
              <a:t>Abb. 6a: 	Anforderungen des ökologischen Landbaus an die </a:t>
            </a:r>
            <a:br>
              <a:rPr lang="de-DE" altLang="de-DE" sz="1800" b="1">
                <a:solidFill>
                  <a:schemeClr val="bg1"/>
                </a:solidFill>
                <a:latin typeface="Helvetica" charset="0"/>
              </a:rPr>
            </a:br>
            <a:r>
              <a:rPr lang="de-DE" altLang="de-DE" sz="1800" b="1">
                <a:solidFill>
                  <a:schemeClr val="bg1"/>
                </a:solidFill>
                <a:latin typeface="Helvetica" charset="0"/>
              </a:rPr>
              <a:t>Qualität von Biogutkomposten (1)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19088" y="1403350"/>
          <a:ext cx="8143875" cy="394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Dokument" r:id="rId3" imgW="9996946" imgH="4839953" progId="Word.Document.12">
                  <p:embed/>
                </p:oleObj>
              </mc:Choice>
              <mc:Fallback>
                <p:oleObj name="Dokument" r:id="rId3" imgW="9996946" imgH="483995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1403350"/>
                        <a:ext cx="8143875" cy="394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548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="" xmlns:a16="http://schemas.microsoft.com/office/drawing/2014/main" id="{32E74C70-DEF0-4DEB-80DB-30A99739745D}"/>
              </a:ext>
            </a:extLst>
          </p:cNvPr>
          <p:cNvSpPr txBox="1">
            <a:spLocks/>
          </p:cNvSpPr>
          <p:nvPr/>
        </p:nvSpPr>
        <p:spPr>
          <a:xfrm>
            <a:off x="957415" y="181835"/>
            <a:ext cx="7734326" cy="649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nl-NL" sz="2800" dirty="0" smtClean="0">
                <a:latin typeface="Univers CE 65 Bold"/>
                <a:cs typeface="Univers CE 65 Bold"/>
              </a:rPr>
              <a:t>Bodenfruchtbarkeit  / Bodengesundheit</a:t>
            </a:r>
            <a:endParaRPr lang="nl-NL" sz="2800" dirty="0">
              <a:latin typeface="Univers CE 65 Bold"/>
              <a:cs typeface="Univers CE 65 Bold"/>
            </a:endParaRPr>
          </a:p>
        </p:txBody>
      </p:sp>
      <p:sp>
        <p:nvSpPr>
          <p:cNvPr id="5" name="Textfeld 2">
            <a:extLst>
              <a:ext uri="{FF2B5EF4-FFF2-40B4-BE49-F238E27FC236}">
                <a16:creationId xmlns="" xmlns:a16="http://schemas.microsoft.com/office/drawing/2014/main" id="{9828ED2E-F05B-42B9-B446-69F5E56834D6}"/>
              </a:ext>
            </a:extLst>
          </p:cNvPr>
          <p:cNvSpPr txBox="1"/>
          <p:nvPr/>
        </p:nvSpPr>
        <p:spPr>
          <a:xfrm>
            <a:off x="722700" y="1060966"/>
            <a:ext cx="810198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AA0155"/>
              </a:buClr>
              <a:buFont typeface="Wingdings" panose="05000000000000000000" pitchFamily="2" charset="2"/>
              <a:buChar char="§"/>
            </a:pPr>
            <a:r>
              <a:rPr lang="de-DE" b="1" u="sng" dirty="0" smtClean="0">
                <a:latin typeface="Univers CE 65 Bold"/>
              </a:rPr>
              <a:t>Bodenfruchtbarkeit</a:t>
            </a:r>
            <a:r>
              <a:rPr lang="de-DE" b="1" dirty="0" smtClean="0">
                <a:latin typeface="Univers CE 65 Bold"/>
              </a:rPr>
              <a:t> </a:t>
            </a:r>
            <a:r>
              <a:rPr lang="de-DE" b="1" dirty="0">
                <a:latin typeface="Univers CE 65 Bold"/>
              </a:rPr>
              <a:t>ein Wirkungsgefüge ist, das sich als </a:t>
            </a:r>
            <a:r>
              <a:rPr lang="de-DE" b="1" dirty="0" smtClean="0">
                <a:latin typeface="Univers CE 65 Bold"/>
              </a:rPr>
              <a:t>offenes, dynamisches restriktiv </a:t>
            </a:r>
            <a:r>
              <a:rPr lang="de-DE" b="1" u="sng" dirty="0" smtClean="0">
                <a:latin typeface="Univers CE 65 Bold"/>
              </a:rPr>
              <a:t>selbstregulierendes </a:t>
            </a:r>
            <a:r>
              <a:rPr lang="de-DE" b="1" u="sng" dirty="0">
                <a:latin typeface="Univers CE 65 Bold"/>
              </a:rPr>
              <a:t>System </a:t>
            </a:r>
            <a:r>
              <a:rPr lang="de-DE" b="1" dirty="0">
                <a:latin typeface="Univers CE 65 Bold"/>
              </a:rPr>
              <a:t>und in </a:t>
            </a:r>
            <a:r>
              <a:rPr lang="de-DE" b="1" dirty="0" smtClean="0">
                <a:latin typeface="Univers CE 65 Bold"/>
              </a:rPr>
              <a:t>seiner </a:t>
            </a:r>
            <a:r>
              <a:rPr lang="de-DE" b="1" dirty="0">
                <a:latin typeface="Univers CE 65 Bold"/>
              </a:rPr>
              <a:t>Eignung für und durch die </a:t>
            </a:r>
            <a:r>
              <a:rPr lang="de-DE" b="1" u="sng" dirty="0">
                <a:latin typeface="Univers CE 65 Bold"/>
              </a:rPr>
              <a:t>Bodennutzung</a:t>
            </a:r>
            <a:r>
              <a:rPr lang="de-DE" b="1" dirty="0">
                <a:latin typeface="Univers CE 65 Bold"/>
              </a:rPr>
              <a:t> auf der </a:t>
            </a:r>
            <a:r>
              <a:rPr lang="de-DE" b="1" dirty="0" smtClean="0">
                <a:latin typeface="Univers CE 65 Bold"/>
              </a:rPr>
              <a:t>Grundlage </a:t>
            </a:r>
            <a:r>
              <a:rPr lang="de-DE" b="1" u="sng" dirty="0">
                <a:latin typeface="Univers CE 65 Bold"/>
              </a:rPr>
              <a:t>natürlicher Standortfaktoren und Prozesse </a:t>
            </a:r>
            <a:r>
              <a:rPr lang="de-DE" b="1" dirty="0" smtClean="0">
                <a:latin typeface="Univers CE 65 Bold"/>
              </a:rPr>
              <a:t>her­ausbildet </a:t>
            </a:r>
            <a:r>
              <a:rPr lang="de-DE" b="1" dirty="0">
                <a:latin typeface="Univers CE 65 Bold"/>
              </a:rPr>
              <a:t>und entwickelt, </a:t>
            </a:r>
            <a:endParaRPr lang="de-DE" b="1" dirty="0" smtClean="0">
              <a:latin typeface="Univers CE 65 Bold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AA0155"/>
              </a:buClr>
              <a:buFont typeface="Wingdings" panose="05000000000000000000" pitchFamily="2" charset="2"/>
              <a:buChar char="§"/>
            </a:pPr>
            <a:r>
              <a:rPr lang="de-DE" b="1" dirty="0" smtClean="0">
                <a:latin typeface="Univers CE 65 Bold"/>
              </a:rPr>
              <a:t>…. das </a:t>
            </a:r>
            <a:r>
              <a:rPr lang="de-DE" b="1" u="sng" dirty="0">
                <a:latin typeface="Univers CE 65 Bold"/>
              </a:rPr>
              <a:t>mit Systemen </a:t>
            </a:r>
            <a:r>
              <a:rPr lang="de-DE" b="1" dirty="0">
                <a:latin typeface="Univers CE 65 Bold"/>
              </a:rPr>
              <a:t>gleicher, </a:t>
            </a:r>
            <a:r>
              <a:rPr lang="de-DE" b="1" dirty="0" smtClean="0">
                <a:latin typeface="Univers CE 65 Bold"/>
              </a:rPr>
              <a:t>über- und </a:t>
            </a:r>
            <a:r>
              <a:rPr lang="de-DE" b="1" dirty="0">
                <a:latin typeface="Univers CE 65 Bold"/>
              </a:rPr>
              <a:t>untergeordneter Ebenen in </a:t>
            </a:r>
            <a:r>
              <a:rPr lang="de-DE" b="1" u="sng" dirty="0">
                <a:latin typeface="Univers CE 65 Bold"/>
              </a:rPr>
              <a:t>Wechselwirkung</a:t>
            </a:r>
            <a:r>
              <a:rPr lang="de-DE" b="1" dirty="0">
                <a:latin typeface="Univers CE 65 Bold"/>
              </a:rPr>
              <a:t> </a:t>
            </a:r>
            <a:r>
              <a:rPr lang="de-DE" b="1" u="sng" dirty="0">
                <a:latin typeface="Univers CE 65 Bold"/>
              </a:rPr>
              <a:t>steht</a:t>
            </a:r>
            <a:r>
              <a:rPr lang="de-DE" b="1" dirty="0">
                <a:latin typeface="Univers CE 65 Bold"/>
              </a:rPr>
              <a:t> </a:t>
            </a:r>
            <a:r>
              <a:rPr lang="de-DE" b="1" dirty="0" smtClean="0">
                <a:latin typeface="Univers CE 65 Bold"/>
              </a:rPr>
              <a:t>und …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AA0155"/>
              </a:buClr>
              <a:buFont typeface="Wingdings" panose="05000000000000000000" pitchFamily="2" charset="2"/>
              <a:buChar char="§"/>
            </a:pPr>
            <a:r>
              <a:rPr lang="de-DE" b="1" dirty="0" smtClean="0">
                <a:latin typeface="Univers CE 65 Bold"/>
              </a:rPr>
              <a:t>… über </a:t>
            </a:r>
            <a:r>
              <a:rPr lang="de-DE" b="1" dirty="0">
                <a:latin typeface="Univers CE 65 Bold"/>
              </a:rPr>
              <a:t>seine durch die Umwelt geprägten nachhaltigen </a:t>
            </a:r>
            <a:r>
              <a:rPr lang="de-DE" b="1" dirty="0" smtClean="0">
                <a:latin typeface="Univers CE 65 Bold"/>
              </a:rPr>
              <a:t>Wirkungen </a:t>
            </a:r>
            <a:r>
              <a:rPr lang="de-DE" b="1" dirty="0">
                <a:latin typeface="Univers CE 65 Bold"/>
              </a:rPr>
              <a:t>auf den Boden und die Kulturpflanzen </a:t>
            </a:r>
            <a:r>
              <a:rPr lang="de-DE" b="1" u="sng" dirty="0" smtClean="0">
                <a:latin typeface="Univers CE 65 Bold"/>
              </a:rPr>
              <a:t>unter Funktions-­, Struktur- </a:t>
            </a:r>
            <a:r>
              <a:rPr lang="de-DE" b="1" u="sng" dirty="0">
                <a:latin typeface="Univers CE 65 Bold"/>
              </a:rPr>
              <a:t>und Systemaspekten beurteilt werden</a:t>
            </a:r>
            <a:r>
              <a:rPr lang="de-DE" b="1" dirty="0">
                <a:latin typeface="Univers CE 65 Bold"/>
              </a:rPr>
              <a:t> </a:t>
            </a:r>
            <a:r>
              <a:rPr lang="de-DE" b="1" dirty="0" smtClean="0">
                <a:latin typeface="Univers CE 65 Bold"/>
              </a:rPr>
              <a:t>kann.“ (</a:t>
            </a:r>
            <a:r>
              <a:rPr lang="de-DE" b="1" dirty="0">
                <a:latin typeface="Univers CE 65 Bold"/>
              </a:rPr>
              <a:t>Köppen et al., </a:t>
            </a:r>
            <a:r>
              <a:rPr lang="de-DE" b="1" dirty="0" smtClean="0">
                <a:latin typeface="Univers CE 65 Bold"/>
              </a:rPr>
              <a:t>2004)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AA0155"/>
              </a:buClr>
              <a:buFont typeface="Wingdings" panose="05000000000000000000" pitchFamily="2" charset="2"/>
              <a:buChar char="§"/>
            </a:pPr>
            <a:r>
              <a:rPr lang="en-US" b="1" u="sng" dirty="0">
                <a:latin typeface="Univers CE 65 Bold"/>
              </a:rPr>
              <a:t>Soil health</a:t>
            </a:r>
            <a:r>
              <a:rPr lang="en-US" b="1" dirty="0">
                <a:latin typeface="Univers CE 65 Bold"/>
              </a:rPr>
              <a:t>, or quality, can be broadly defined as the </a:t>
            </a:r>
            <a:r>
              <a:rPr lang="en-US" b="1" u="sng" dirty="0">
                <a:latin typeface="Univers CE 65 Bold"/>
              </a:rPr>
              <a:t>capacity</a:t>
            </a:r>
            <a:r>
              <a:rPr lang="en-US" b="1" dirty="0">
                <a:latin typeface="Univers CE 65 Bold"/>
              </a:rPr>
              <a:t> of a living soil </a:t>
            </a:r>
            <a:r>
              <a:rPr lang="en-US" b="1" u="sng" dirty="0">
                <a:latin typeface="Univers CE 65 Bold"/>
              </a:rPr>
              <a:t>to function</a:t>
            </a:r>
            <a:r>
              <a:rPr lang="en-US" b="1" dirty="0">
                <a:latin typeface="Univers CE 65 Bold"/>
              </a:rPr>
              <a:t>, within natural or managed ecosystem boundaries, to </a:t>
            </a:r>
            <a:r>
              <a:rPr lang="en-US" b="1" u="sng" dirty="0">
                <a:latin typeface="Univers CE 65 Bold"/>
              </a:rPr>
              <a:t>sustain plant and animal productivity</a:t>
            </a:r>
            <a:r>
              <a:rPr lang="en-US" b="1" dirty="0">
                <a:latin typeface="Univers CE 65 Bold"/>
              </a:rPr>
              <a:t>, maintain or enhance water and air quality, and promote plant and animal health. </a:t>
            </a:r>
            <a:r>
              <a:rPr lang="en-US" b="1" i="1" dirty="0">
                <a:latin typeface="Univers CE 65 Bold"/>
              </a:rPr>
              <a:t>Soil quality and health change over time due to natural events or human impacts</a:t>
            </a:r>
            <a:r>
              <a:rPr lang="en-US" b="1" dirty="0" smtClean="0">
                <a:latin typeface="Univers CE 65 Bold"/>
              </a:rPr>
              <a:t>. (Doran, 2002)</a:t>
            </a:r>
            <a:endParaRPr lang="de-DE" b="1" dirty="0">
              <a:latin typeface="Univers CE 65 Bold"/>
            </a:endParaRPr>
          </a:p>
        </p:txBody>
      </p:sp>
    </p:spTree>
    <p:extLst>
      <p:ext uri="{BB962C8B-B14F-4D97-AF65-F5344CB8AC3E}">
        <p14:creationId xmlns:p14="http://schemas.microsoft.com/office/powerpoint/2010/main" val="2663573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592" y="1365500"/>
            <a:ext cx="6620010" cy="4920382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="" xmlns:a16="http://schemas.microsoft.com/office/drawing/2014/main" id="{32E74C70-DEF0-4DEB-80DB-30A99739745D}"/>
              </a:ext>
            </a:extLst>
          </p:cNvPr>
          <p:cNvSpPr txBox="1">
            <a:spLocks/>
          </p:cNvSpPr>
          <p:nvPr/>
        </p:nvSpPr>
        <p:spPr>
          <a:xfrm>
            <a:off x="957415" y="181835"/>
            <a:ext cx="7734326" cy="649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nl-NL" sz="2800" dirty="0" smtClean="0">
                <a:latin typeface="Univers CE 65 Bold"/>
                <a:cs typeface="Univers CE 65 Bold"/>
              </a:rPr>
              <a:t>Ausgangsposition</a:t>
            </a:r>
            <a:endParaRPr lang="nl-NL" sz="2800" dirty="0">
              <a:latin typeface="Univers CE 65 Bold"/>
              <a:cs typeface="Univers CE 65 Bold"/>
            </a:endParaRPr>
          </a:p>
        </p:txBody>
      </p:sp>
      <p:sp>
        <p:nvSpPr>
          <p:cNvPr id="5" name="Textfeld 2">
            <a:extLst>
              <a:ext uri="{FF2B5EF4-FFF2-40B4-BE49-F238E27FC236}">
                <a16:creationId xmlns="" xmlns:a16="http://schemas.microsoft.com/office/drawing/2014/main" id="{9828ED2E-F05B-42B9-B446-69F5E56834D6}"/>
              </a:ext>
            </a:extLst>
          </p:cNvPr>
          <p:cNvSpPr txBox="1"/>
          <p:nvPr/>
        </p:nvSpPr>
        <p:spPr>
          <a:xfrm>
            <a:off x="722700" y="850514"/>
            <a:ext cx="810198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AA0155"/>
              </a:buClr>
              <a:buFont typeface="Wingdings" panose="05000000000000000000" pitchFamily="2" charset="2"/>
              <a:buChar char="§"/>
            </a:pPr>
            <a:r>
              <a:rPr lang="de-DE" dirty="0"/>
              <a:t>P-Flächenbilanzsalden, 32 Betriebe Sachsen</a:t>
            </a:r>
            <a:br>
              <a:rPr lang="de-DE" dirty="0"/>
            </a:br>
            <a:r>
              <a:rPr lang="de-DE" sz="1600" dirty="0"/>
              <a:t>Mittel 2006-2011</a:t>
            </a:r>
            <a:endParaRPr lang="de-DE" b="1" dirty="0" smtClean="0">
              <a:latin typeface="Univers CE 65 Bold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AA0155"/>
              </a:buClr>
              <a:buFont typeface="Wingdings" panose="05000000000000000000" pitchFamily="2" charset="2"/>
              <a:buChar char="§"/>
            </a:pPr>
            <a:endParaRPr lang="de-DE" b="1" dirty="0" smtClean="0">
              <a:latin typeface="Univers CE 65 Bold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187232" y="5858395"/>
            <a:ext cx="1795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Schmidtke et al., </a:t>
            </a:r>
            <a:r>
              <a:rPr lang="de-DE" sz="1400" dirty="0"/>
              <a:t>2016</a:t>
            </a:r>
          </a:p>
        </p:txBody>
      </p:sp>
      <p:sp>
        <p:nvSpPr>
          <p:cNvPr id="2" name="Rechteck 1"/>
          <p:cNvSpPr/>
          <p:nvPr/>
        </p:nvSpPr>
        <p:spPr>
          <a:xfrm>
            <a:off x="6069632" y="907528"/>
            <a:ext cx="27550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6742 ha, </a:t>
            </a:r>
            <a:r>
              <a:rPr lang="de-DE" dirty="0" smtClean="0"/>
              <a:t>810 </a:t>
            </a:r>
            <a:r>
              <a:rPr lang="de-DE" dirty="0"/>
              <a:t>Ackerschläge</a:t>
            </a:r>
            <a:br>
              <a:rPr lang="de-DE" dirty="0"/>
            </a:br>
            <a:r>
              <a:rPr lang="de-DE" i="1" dirty="0"/>
              <a:t>Schmidtke 2016</a:t>
            </a:r>
          </a:p>
          <a:p>
            <a:r>
              <a:rPr lang="de-DE" dirty="0"/>
              <a:t>25-35% B/A pH/P</a:t>
            </a:r>
            <a:br>
              <a:rPr lang="de-DE" dirty="0"/>
            </a:br>
            <a:r>
              <a:rPr lang="de-DE" dirty="0"/>
              <a:t>38% B/A 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266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="" xmlns:a16="http://schemas.microsoft.com/office/drawing/2014/main" id="{32E74C70-DEF0-4DEB-80DB-30A99739745D}"/>
              </a:ext>
            </a:extLst>
          </p:cNvPr>
          <p:cNvSpPr txBox="1">
            <a:spLocks/>
          </p:cNvSpPr>
          <p:nvPr/>
        </p:nvSpPr>
        <p:spPr>
          <a:xfrm>
            <a:off x="957415" y="181835"/>
            <a:ext cx="7734326" cy="649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nl-NL" sz="2800" dirty="0" smtClean="0">
                <a:latin typeface="Univers CE 65 Bold"/>
                <a:cs typeface="Univers CE 65 Bold"/>
              </a:rPr>
              <a:t>Ausgangsposition</a:t>
            </a:r>
            <a:endParaRPr lang="nl-NL" sz="2800" dirty="0">
              <a:latin typeface="Univers CE 65 Bold"/>
              <a:cs typeface="Univers CE 65 Bold"/>
            </a:endParaRPr>
          </a:p>
        </p:txBody>
      </p:sp>
      <p:sp>
        <p:nvSpPr>
          <p:cNvPr id="5" name="Textfeld 2">
            <a:extLst>
              <a:ext uri="{FF2B5EF4-FFF2-40B4-BE49-F238E27FC236}">
                <a16:creationId xmlns="" xmlns:a16="http://schemas.microsoft.com/office/drawing/2014/main" id="{9828ED2E-F05B-42B9-B446-69F5E56834D6}"/>
              </a:ext>
            </a:extLst>
          </p:cNvPr>
          <p:cNvSpPr txBox="1"/>
          <p:nvPr/>
        </p:nvSpPr>
        <p:spPr>
          <a:xfrm>
            <a:off x="773585" y="831326"/>
            <a:ext cx="810198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AA0155"/>
              </a:buClr>
              <a:buFont typeface="Wingdings" panose="05000000000000000000" pitchFamily="2" charset="2"/>
              <a:buChar char="§"/>
            </a:pPr>
            <a:r>
              <a:rPr lang="de-DE" b="1" dirty="0" smtClean="0">
                <a:latin typeface="Univers CE 65 Bold"/>
              </a:rPr>
              <a:t>Dauerversuch Gladbacher Hof, Uni </a:t>
            </a:r>
            <a:r>
              <a:rPr lang="de-DE" b="1" dirty="0" err="1" smtClean="0">
                <a:latin typeface="Univers CE 65 Bold"/>
              </a:rPr>
              <a:t>Giessen</a:t>
            </a:r>
            <a:endParaRPr lang="de-DE" b="1" dirty="0" smtClean="0">
              <a:latin typeface="Univers CE 65 Bold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AA0155"/>
              </a:buClr>
            </a:pPr>
            <a:endParaRPr lang="de-DE" b="1" dirty="0" smtClean="0">
              <a:latin typeface="Univers CE 65 Bold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AA0155"/>
              </a:buClr>
              <a:buFont typeface="Wingdings" panose="05000000000000000000" pitchFamily="2" charset="2"/>
              <a:buChar char="§"/>
            </a:pPr>
            <a:endParaRPr lang="de-DE" b="1" dirty="0" smtClean="0">
              <a:latin typeface="Univers CE 65 Bold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7" y="1121327"/>
            <a:ext cx="7270653" cy="516637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7257451" y="4982946"/>
            <a:ext cx="1873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Schulz et al., 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842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="" xmlns:a16="http://schemas.microsoft.com/office/drawing/2014/main" id="{32E74C70-DEF0-4DEB-80DB-30A99739745D}"/>
              </a:ext>
            </a:extLst>
          </p:cNvPr>
          <p:cNvSpPr txBox="1">
            <a:spLocks/>
          </p:cNvSpPr>
          <p:nvPr/>
        </p:nvSpPr>
        <p:spPr>
          <a:xfrm>
            <a:off x="885800" y="377777"/>
            <a:ext cx="7734326" cy="649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nl-NL"/>
            </a:defPPr>
            <a:lvl1pPr>
              <a:lnSpc>
                <a:spcPct val="130000"/>
              </a:lnSpc>
              <a:spcBef>
                <a:spcPct val="0"/>
              </a:spcBef>
              <a:buNone/>
              <a:defRPr sz="2800">
                <a:latin typeface="Univers CE 65 Bold"/>
                <a:ea typeface="+mj-ea"/>
                <a:cs typeface="Univers CE 65 Bold"/>
              </a:defRPr>
            </a:lvl1pPr>
          </a:lstStyle>
          <a:p>
            <a:r>
              <a:rPr lang="nl-NL" sz="2400" dirty="0" smtClean="0"/>
              <a:t>Kompostqualitäten (durchschnittlich Nährstoffgehalte Grüngut/Biogut </a:t>
            </a:r>
            <a:r>
              <a:rPr lang="de-DE" altLang="de-DE" sz="2400" dirty="0">
                <a:latin typeface="Helvetica" charset="0"/>
              </a:rPr>
              <a:t>(RAL-Gütesicherung BGK, 2016)</a:t>
            </a:r>
            <a:endParaRPr lang="de-DE" altLang="de-DE" sz="2400" dirty="0"/>
          </a:p>
          <a:p>
            <a:endParaRPr lang="nl-NL" sz="2400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915435"/>
              </p:ext>
            </p:extLst>
          </p:nvPr>
        </p:nvGraphicFramePr>
        <p:xfrm>
          <a:off x="668337" y="1131888"/>
          <a:ext cx="8228013" cy="1122362"/>
        </p:xfrm>
        <a:graphic>
          <a:graphicData uri="http://schemas.openxmlformats.org/drawingml/2006/table">
            <a:tbl>
              <a:tblPr/>
              <a:tblGrid>
                <a:gridCol w="2952328"/>
                <a:gridCol w="1167235"/>
                <a:gridCol w="2103437"/>
                <a:gridCol w="2005013"/>
              </a:tblGrid>
              <a:tr h="51807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Parameter </a:t>
                      </a:r>
                      <a:r>
                        <a:rPr kumimoji="0" lang="de-DE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1)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Einheit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Grüngut-Kompost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n=1138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Biogut-Kompost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n=1772</a:t>
                      </a: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</a:tr>
              <a:tr h="604286">
                <a:tc>
                  <a:txBody>
                    <a:bodyPr/>
                    <a:lstStyle/>
                    <a:p>
                      <a:pPr marL="0" marR="0" lvl="0" indent="0" algn="l" defTabSz="419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38375" algn="l"/>
                        </a:tabLst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Stickstoff ges.	(N)</a:t>
                      </a:r>
                    </a:p>
                    <a:p>
                      <a:pPr marL="0" marR="0" lvl="0" indent="0" algn="l" defTabSz="419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38375" algn="l"/>
                        </a:tabLst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	(N)</a:t>
                      </a:r>
                    </a:p>
                  </a:txBody>
                  <a:tcPr marT="45678" marB="4567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% TM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kg/t FM</a:t>
                      </a:r>
                    </a:p>
                  </a:txBody>
                  <a:tcPr marT="45678" marB="4567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1,13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6,5</a:t>
                      </a:r>
                    </a:p>
                  </a:txBody>
                  <a:tcPr marT="45678" marB="4567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1,48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9,0</a:t>
                      </a:r>
                    </a:p>
                  </a:txBody>
                  <a:tcPr marT="45678" marB="4567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</a:tr>
            </a:tbl>
          </a:graphicData>
        </a:graphic>
      </p:graphicFrame>
      <p:sp>
        <p:nvSpPr>
          <p:cNvPr id="8" name="Textfeld 5"/>
          <p:cNvSpPr txBox="1">
            <a:spLocks noChangeArrowheads="1"/>
          </p:cNvSpPr>
          <p:nvPr/>
        </p:nvSpPr>
        <p:spPr bwMode="auto">
          <a:xfrm>
            <a:off x="887413" y="5589588"/>
            <a:ext cx="46323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50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50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50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50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50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50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50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50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50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000" b="1" baseline="30000" dirty="0">
                <a:latin typeface="Helvetica" charset="0"/>
              </a:rPr>
              <a:t>1)	</a:t>
            </a:r>
            <a:r>
              <a:rPr lang="de-DE" altLang="de-DE" sz="1000" b="1" dirty="0">
                <a:latin typeface="Helvetica" charset="0"/>
              </a:rPr>
              <a:t>Nur wenige Untersuchungen, da im RAL-GZ keine Regeluntersuchung</a:t>
            </a: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365754"/>
              </p:ext>
            </p:extLst>
          </p:nvPr>
        </p:nvGraphicFramePr>
        <p:xfrm>
          <a:off x="671513" y="4019550"/>
          <a:ext cx="8228013" cy="619125"/>
        </p:xfrm>
        <a:graphic>
          <a:graphicData uri="http://schemas.openxmlformats.org/drawingml/2006/table">
            <a:tbl>
              <a:tblPr/>
              <a:tblGrid>
                <a:gridCol w="2952328"/>
                <a:gridCol w="1167235"/>
                <a:gridCol w="2103437"/>
                <a:gridCol w="2005013"/>
              </a:tblGrid>
              <a:tr h="6191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38375" algn="l"/>
                        </a:tabLst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Basisch wirksame Stoffe 	(</a:t>
                      </a: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CaO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38375" algn="l"/>
                        </a:tabLst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	(</a:t>
                      </a: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CaO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% TM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kg/t FM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5350" algn="dec"/>
                        </a:tabLst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3,55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5350" algn="dec"/>
                        </a:tabLst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5350" algn="dec"/>
                        </a:tabLst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4,95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5350" algn="dec"/>
                        </a:tabLst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407461"/>
              </p:ext>
            </p:extLst>
          </p:nvPr>
        </p:nvGraphicFramePr>
        <p:xfrm>
          <a:off x="671513" y="2867025"/>
          <a:ext cx="8228013" cy="592138"/>
        </p:xfrm>
        <a:graphic>
          <a:graphicData uri="http://schemas.openxmlformats.org/drawingml/2006/table">
            <a:tbl>
              <a:tblPr/>
              <a:tblGrid>
                <a:gridCol w="2952328"/>
                <a:gridCol w="1167235"/>
                <a:gridCol w="2103437"/>
                <a:gridCol w="2005013"/>
              </a:tblGrid>
              <a:tr h="5921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38375" algn="l"/>
                        </a:tabLst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Kalium ges. 	(K</a:t>
                      </a:r>
                      <a:r>
                        <a:rPr kumimoji="0" lang="de-DE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2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O)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38375" algn="l"/>
                        </a:tabLst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	(K</a:t>
                      </a:r>
                      <a:r>
                        <a:rPr kumimoji="0" lang="de-DE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2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O)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% TM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kg/t FM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0,95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5,9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1,30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8,1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278388"/>
              </p:ext>
            </p:extLst>
          </p:nvPr>
        </p:nvGraphicFramePr>
        <p:xfrm>
          <a:off x="674688" y="3462338"/>
          <a:ext cx="8228013" cy="563562"/>
        </p:xfrm>
        <a:graphic>
          <a:graphicData uri="http://schemas.openxmlformats.org/drawingml/2006/table">
            <a:tbl>
              <a:tblPr/>
              <a:tblGrid>
                <a:gridCol w="2952328"/>
                <a:gridCol w="1167235"/>
                <a:gridCol w="2103437"/>
                <a:gridCol w="2005013"/>
              </a:tblGrid>
              <a:tr h="5635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38375" algn="l"/>
                        </a:tabLst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Magnesium ges.	(</a:t>
                      </a: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MgO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38375" algn="l"/>
                        </a:tabLst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	(</a:t>
                      </a: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MgO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% TM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kg/t FM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0,67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0,75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0D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240810"/>
              </p:ext>
            </p:extLst>
          </p:nvPr>
        </p:nvGraphicFramePr>
        <p:xfrm>
          <a:off x="681038" y="4614863"/>
          <a:ext cx="8228013" cy="631825"/>
        </p:xfrm>
        <a:graphic>
          <a:graphicData uri="http://schemas.openxmlformats.org/drawingml/2006/table">
            <a:tbl>
              <a:tblPr/>
              <a:tblGrid>
                <a:gridCol w="2952328"/>
                <a:gridCol w="1167235"/>
                <a:gridCol w="2103437"/>
                <a:gridCol w="2005013"/>
              </a:tblGrid>
              <a:tr h="6318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38375" algn="l"/>
                        </a:tabLst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Schwefel (ges.) </a:t>
                      </a:r>
                      <a:r>
                        <a:rPr kumimoji="0" lang="de-DE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1)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	(S)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38375" algn="l"/>
                        </a:tabLst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	(S)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% TM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kg/t FM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0,1 – 0,2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0,6 – 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0,15 – 0,4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1 – 2,5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0D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247390"/>
              </p:ext>
            </p:extLst>
          </p:nvPr>
        </p:nvGraphicFramePr>
        <p:xfrm>
          <a:off x="677056" y="2232025"/>
          <a:ext cx="8228013" cy="604838"/>
        </p:xfrm>
        <a:graphic>
          <a:graphicData uri="http://schemas.openxmlformats.org/drawingml/2006/table">
            <a:tbl>
              <a:tblPr/>
              <a:tblGrid>
                <a:gridCol w="2952328"/>
                <a:gridCol w="1167235"/>
                <a:gridCol w="2103437"/>
                <a:gridCol w="2005013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419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38375" algn="l"/>
                        </a:tabLst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Phosphat ges. 	(P</a:t>
                      </a:r>
                      <a:r>
                        <a:rPr kumimoji="0" lang="de-DE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2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O</a:t>
                      </a:r>
                      <a:r>
                        <a:rPr kumimoji="0" lang="de-DE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5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lvl="0" indent="0" algn="l" defTabSz="419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38375" algn="l"/>
                        </a:tabLst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	(P</a:t>
                      </a:r>
                      <a:r>
                        <a:rPr kumimoji="0" lang="de-DE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2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O</a:t>
                      </a:r>
                      <a:r>
                        <a:rPr kumimoji="0" lang="de-DE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5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% TM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kg/t FM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0,50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0,78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4,8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0D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39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9"/>
          <p:cNvSpPr txBox="1">
            <a:spLocks noChangeArrowheads="1"/>
          </p:cNvSpPr>
          <p:nvPr/>
        </p:nvSpPr>
        <p:spPr bwMode="auto">
          <a:xfrm>
            <a:off x="227013" y="85725"/>
            <a:ext cx="81375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76325" indent="-1076325">
              <a:defRPr sz="2400">
                <a:solidFill>
                  <a:schemeClr val="tx1"/>
                </a:solidFill>
                <a:latin typeface="Times" pitchFamily="50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50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50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50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50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50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50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50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50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500" b="1">
                <a:solidFill>
                  <a:schemeClr val="bg1"/>
                </a:solidFill>
                <a:latin typeface="Helvetica" charset="0"/>
              </a:rPr>
              <a:t>Abb. 7:	Durchschnittliche Fremdstoff- und Schwermetallgehalte gütegesicherter Komposte in Deutschland 2017 (Median, RAL-Gütesicherung) im Vergleich zu den Anforderungen des ökol. Landbaus (BGK, 2018; ISA, 2018)</a:t>
            </a:r>
            <a:endParaRPr lang="de-DE" altLang="de-DE" sz="1500" b="1">
              <a:solidFill>
                <a:schemeClr val="bg1"/>
              </a:solidFill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306388" y="1022350"/>
          <a:ext cx="2617787" cy="436721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37677"/>
                <a:gridCol w="1080110"/>
              </a:tblGrid>
              <a:tr h="7241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latin typeface="Arial" pitchFamily="34" charset="0"/>
                          <a:cs typeface="Arial" pitchFamily="34" charset="0"/>
                        </a:rPr>
                        <a:t>Parameter</a:t>
                      </a:r>
                      <a:endParaRPr lang="de-DE" sz="1200" kern="1200" baseline="30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de-DE" sz="1200" b="1" kern="120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4" marR="91444" marT="45719" marB="45719"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Einheit</a:t>
                      </a:r>
                    </a:p>
                  </a:txBody>
                  <a:tcPr marL="91444" marR="91444" marT="45719" marB="45719">
                    <a:solidFill>
                      <a:srgbClr val="669900"/>
                    </a:solidFill>
                  </a:tcPr>
                </a:tc>
              </a:tr>
              <a:tr h="518147"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latin typeface="Arial" pitchFamily="34" charset="0"/>
                          <a:cs typeface="Arial" pitchFamily="34" charset="0"/>
                        </a:rPr>
                        <a:t>Fremdstoffe </a:t>
                      </a:r>
                      <a:br>
                        <a:rPr lang="de-DE" sz="1200" b="1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de-DE" sz="1200" b="1" dirty="0" smtClean="0">
                          <a:latin typeface="Arial" pitchFamily="34" charset="0"/>
                          <a:cs typeface="Arial" pitchFamily="34" charset="0"/>
                        </a:rPr>
                        <a:t>&gt; 2 mm</a:t>
                      </a:r>
                      <a:endParaRPr lang="de-DE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9" marB="45719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latin typeface="Arial" pitchFamily="34" charset="0"/>
                          <a:cs typeface="Arial" pitchFamily="34" charset="0"/>
                        </a:rPr>
                        <a:t>% TM</a:t>
                      </a:r>
                      <a:endParaRPr lang="de-DE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9" marB="45719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577"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latin typeface="Arial" pitchFamily="34" charset="0"/>
                          <a:cs typeface="Arial" pitchFamily="34" charset="0"/>
                        </a:rPr>
                        <a:t>Flächensummen-</a:t>
                      </a:r>
                      <a:r>
                        <a:rPr lang="de-DE" sz="1200" b="1" dirty="0" err="1" smtClean="0">
                          <a:latin typeface="Arial" pitchFamily="34" charset="0"/>
                          <a:cs typeface="Arial" pitchFamily="34" charset="0"/>
                        </a:rPr>
                        <a:t>index</a:t>
                      </a:r>
                      <a:r>
                        <a:rPr lang="de-DE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(FSI)</a:t>
                      </a:r>
                      <a:endParaRPr lang="de-DE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9" marB="45719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latin typeface="Arial" pitchFamily="34" charset="0"/>
                          <a:cs typeface="Arial" pitchFamily="34" charset="0"/>
                        </a:rPr>
                        <a:t>cm²/l FM</a:t>
                      </a:r>
                      <a:endParaRPr lang="de-DE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9" marB="45719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348"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latin typeface="Arial" pitchFamily="34" charset="0"/>
                          <a:cs typeface="Arial" pitchFamily="34" charset="0"/>
                        </a:rPr>
                        <a:t>Blei (Pb)</a:t>
                      </a:r>
                      <a:endParaRPr lang="de-DE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9" marB="45719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latin typeface="Arial" pitchFamily="34" charset="0"/>
                          <a:cs typeface="Arial" pitchFamily="34" charset="0"/>
                        </a:rPr>
                        <a:t>mg/kg TM</a:t>
                      </a:r>
                      <a:endParaRPr lang="de-DE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9" marB="45719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3263"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latin typeface="Arial" pitchFamily="34" charset="0"/>
                          <a:cs typeface="Arial" pitchFamily="34" charset="0"/>
                        </a:rPr>
                        <a:t>Cadmium (Cd)</a:t>
                      </a:r>
                      <a:endParaRPr lang="de-DE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9" marB="45719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latin typeface="Arial" pitchFamily="34" charset="0"/>
                          <a:cs typeface="Arial" pitchFamily="34" charset="0"/>
                        </a:rPr>
                        <a:t>mg/kg TM</a:t>
                      </a:r>
                    </a:p>
                  </a:txBody>
                  <a:tcPr marL="91444" marR="91444" marT="45719" marB="45719" anchor="ctr"/>
                </a:tc>
              </a:tr>
              <a:tr h="360030"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latin typeface="Arial" pitchFamily="34" charset="0"/>
                          <a:cs typeface="Arial" pitchFamily="34" charset="0"/>
                        </a:rPr>
                        <a:t>Chrom (</a:t>
                      </a:r>
                      <a:r>
                        <a:rPr lang="de-DE" sz="1200" b="1" dirty="0" err="1" smtClean="0">
                          <a:latin typeface="Arial" pitchFamily="34" charset="0"/>
                          <a:cs typeface="Arial" pitchFamily="34" charset="0"/>
                        </a:rPr>
                        <a:t>Cr</a:t>
                      </a:r>
                      <a:r>
                        <a:rPr lang="de-DE" sz="1200" b="1" dirty="0" smtClean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de-DE" sz="1200" b="1" baseline="30000" dirty="0" smtClean="0">
                          <a:latin typeface="Arial" pitchFamily="34" charset="0"/>
                          <a:cs typeface="Arial" pitchFamily="34" charset="0"/>
                        </a:rPr>
                        <a:t>7)</a:t>
                      </a:r>
                      <a:endParaRPr lang="de-DE" sz="1200" b="1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9" marB="45719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latin typeface="Arial" pitchFamily="34" charset="0"/>
                          <a:cs typeface="Arial" pitchFamily="34" charset="0"/>
                        </a:rPr>
                        <a:t>mg/kg TM</a:t>
                      </a:r>
                    </a:p>
                  </a:txBody>
                  <a:tcPr marL="91444" marR="91444" marT="45719" marB="45719" anchor="ctr"/>
                </a:tc>
              </a:tr>
              <a:tr h="360030"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latin typeface="Arial" pitchFamily="34" charset="0"/>
                          <a:cs typeface="Arial" pitchFamily="34" charset="0"/>
                        </a:rPr>
                        <a:t>Kupfer (Cu)</a:t>
                      </a:r>
                      <a:endParaRPr lang="de-DE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9" marB="45719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latin typeface="Arial" pitchFamily="34" charset="0"/>
                          <a:cs typeface="Arial" pitchFamily="34" charset="0"/>
                        </a:rPr>
                        <a:t>mg/kg TM</a:t>
                      </a:r>
                    </a:p>
                  </a:txBody>
                  <a:tcPr marL="91444" marR="91444" marT="45719" marB="45719" anchor="ctr"/>
                </a:tc>
              </a:tr>
              <a:tr h="448804"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latin typeface="Arial" pitchFamily="34" charset="0"/>
                          <a:cs typeface="Arial" pitchFamily="34" charset="0"/>
                        </a:rPr>
                        <a:t>Nickel</a:t>
                      </a:r>
                      <a:r>
                        <a:rPr lang="de-DE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(Ni)</a:t>
                      </a:r>
                      <a:endParaRPr lang="de-DE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9" marB="45719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latin typeface="Arial" pitchFamily="34" charset="0"/>
                          <a:cs typeface="Arial" pitchFamily="34" charset="0"/>
                        </a:rPr>
                        <a:t>mg/kg TM</a:t>
                      </a:r>
                    </a:p>
                  </a:txBody>
                  <a:tcPr marL="91444" marR="91444" marT="45719" marB="45719" anchor="ctr"/>
                </a:tc>
              </a:tr>
              <a:tr h="360030"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latin typeface="Arial" pitchFamily="34" charset="0"/>
                          <a:cs typeface="Arial" pitchFamily="34" charset="0"/>
                        </a:rPr>
                        <a:t>Quecksilber (Hg)</a:t>
                      </a:r>
                      <a:endParaRPr lang="de-DE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9" marB="45719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latin typeface="Arial" pitchFamily="34" charset="0"/>
                          <a:cs typeface="Arial" pitchFamily="34" charset="0"/>
                        </a:rPr>
                        <a:t>mg/kg TM</a:t>
                      </a:r>
                    </a:p>
                  </a:txBody>
                  <a:tcPr marL="91444" marR="91444" marT="45719" marB="45719" anchor="ctr"/>
                </a:tc>
              </a:tr>
              <a:tr h="370831"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latin typeface="Arial" pitchFamily="34" charset="0"/>
                          <a:cs typeface="Arial" pitchFamily="34" charset="0"/>
                        </a:rPr>
                        <a:t>Zink (Zn)</a:t>
                      </a:r>
                      <a:endParaRPr lang="de-DE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9" marB="45719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latin typeface="Arial" pitchFamily="34" charset="0"/>
                          <a:cs typeface="Arial" pitchFamily="34" charset="0"/>
                        </a:rPr>
                        <a:t>mg/kg TM</a:t>
                      </a:r>
                    </a:p>
                  </a:txBody>
                  <a:tcPr marL="91444" marR="91444" marT="45719" marB="45719" anchor="ctr"/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2917825" y="1023938"/>
          <a:ext cx="2093913" cy="437356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78037"/>
                <a:gridCol w="1115876"/>
              </a:tblGrid>
              <a:tr h="731763">
                <a:tc>
                  <a:txBody>
                    <a:bodyPr/>
                    <a:lstStyle/>
                    <a:p>
                      <a:pPr algn="ctr"/>
                      <a:r>
                        <a:rPr lang="de-DE" sz="1200" kern="1200" dirty="0" err="1" smtClean="0">
                          <a:latin typeface="Arial" pitchFamily="34" charset="0"/>
                          <a:cs typeface="Arial" pitchFamily="34" charset="0"/>
                        </a:rPr>
                        <a:t>Grüngut</a:t>
                      </a:r>
                      <a:r>
                        <a:rPr lang="de-DE" sz="1200" kern="1200" dirty="0" smtClean="0">
                          <a:latin typeface="Arial" pitchFamily="34" charset="0"/>
                          <a:cs typeface="Arial" pitchFamily="34" charset="0"/>
                        </a:rPr>
                        <a:t>-Kompost </a:t>
                      </a:r>
                      <a:r>
                        <a:rPr lang="de-DE" sz="1200" kern="1200" baseline="30000" dirty="0" smtClean="0">
                          <a:latin typeface="Arial" pitchFamily="34" charset="0"/>
                          <a:cs typeface="Arial" pitchFamily="34" charset="0"/>
                        </a:rPr>
                        <a:t>3)</a:t>
                      </a:r>
                      <a:r>
                        <a:rPr lang="de-DE" sz="1200" kern="1200" baseline="-25000" dirty="0" smtClean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de-DE" sz="1200" kern="1200" baseline="-2500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de-DE" sz="12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( RAL)</a:t>
                      </a:r>
                      <a:endParaRPr lang="de-DE" sz="1200" b="1" kern="120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394" marR="91394" marT="45721" marB="45721"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err="1" smtClean="0">
                          <a:latin typeface="Arial" pitchFamily="34" charset="0"/>
                          <a:cs typeface="Arial" pitchFamily="34" charset="0"/>
                        </a:rPr>
                        <a:t>Biogut</a:t>
                      </a:r>
                      <a:r>
                        <a:rPr lang="de-DE" sz="1200" kern="1200" dirty="0" smtClean="0">
                          <a:latin typeface="Arial" pitchFamily="34" charset="0"/>
                          <a:cs typeface="Arial" pitchFamily="34" charset="0"/>
                        </a:rPr>
                        <a:t>-Kompost </a:t>
                      </a:r>
                      <a:r>
                        <a:rPr lang="de-DE" sz="1200" kern="1200" baseline="30000" dirty="0" smtClean="0">
                          <a:latin typeface="Arial" pitchFamily="34" charset="0"/>
                          <a:cs typeface="Arial" pitchFamily="34" charset="0"/>
                        </a:rPr>
                        <a:t>4)</a:t>
                      </a:r>
                      <a:br>
                        <a:rPr lang="de-DE" sz="1200" kern="1200" baseline="3000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de-DE" sz="12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( RAL)</a:t>
                      </a:r>
                      <a:endParaRPr lang="de-DE" sz="1200" b="1" kern="1200" baseline="3000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394" marR="91394" marT="45721" marB="45721">
                    <a:solidFill>
                      <a:srgbClr val="669900"/>
                    </a:solidFill>
                  </a:tcPr>
                </a:tc>
              </a:tr>
              <a:tr h="53027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0,02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394" marR="91394" marT="45721" marB="45721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895350" algn="dec"/>
                        </a:tabLst>
                      </a:pPr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0,08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394" marR="91394" marT="45721" marB="45721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185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  <a:endParaRPr lang="de-DE" sz="1200" baseline="30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394" marR="91394" marT="45721" marB="45721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03275" algn="dec"/>
                        </a:tabLst>
                        <a:defRPr/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4,8 </a:t>
                      </a:r>
                      <a:endParaRPr lang="de-DE" sz="1200" baseline="30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394" marR="91394" marT="45721" marB="45721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741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de-DE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394" marR="91394" marT="45721" marB="45721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803275" algn="dec"/>
                        </a:tabLst>
                      </a:pPr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394" marR="91394" marT="45721" marB="45721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7808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0,36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394" marR="91394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0,38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394" marR="91394" marT="45721" marB="45721" anchor="ctr"/>
                </a:tc>
              </a:tr>
              <a:tr h="371741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394" marR="91394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394" marR="91394" marT="45721" marB="45721" anchor="ctr"/>
                </a:tc>
              </a:tr>
              <a:tr h="347808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394" marR="91394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394" marR="91394" marT="45721" marB="45721" anchor="ctr"/>
                </a:tc>
              </a:tr>
              <a:tr h="43173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394" marR="91394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394" marR="91394" marT="45721" marB="45721" anchor="ctr"/>
                </a:tc>
              </a:tr>
              <a:tr h="359775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0,09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394" marR="91394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0,08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394" marR="91394" marT="45721" marB="45721" anchor="ctr"/>
                </a:tc>
              </a:tr>
              <a:tr h="371741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140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394" marR="91394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167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394" marR="91394" marT="45721" marB="45721" anchor="ctr"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5024438" y="1017588"/>
          <a:ext cx="3236912" cy="43815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59730"/>
                <a:gridCol w="1172638"/>
                <a:gridCol w="1004544"/>
              </a:tblGrid>
              <a:tr h="73161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BioAbfV/ DüMV/ </a:t>
                      </a:r>
                      <a:br>
                        <a:rPr lang="de-DE" sz="1200" b="1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de-DE" sz="1200" b="1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RAL-GZ 251</a:t>
                      </a:r>
                      <a:endParaRPr lang="de-DE" sz="1200" b="1" kern="1200" baseline="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55" marR="91455" marT="45719" marB="45719"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EU-Ökolandbau Verordnung</a:t>
                      </a:r>
                      <a:r>
                        <a:rPr lang="de-DE" sz="1200" b="1" kern="1200" baseline="300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6)</a:t>
                      </a:r>
                      <a:endParaRPr lang="de-DE" sz="1200" b="1" kern="1200" baseline="300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55" marR="91455" marT="45719" marB="45719"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Bioland/ Naturland </a:t>
                      </a:r>
                      <a:r>
                        <a:rPr lang="de-DE" sz="1200" baseline="30000" dirty="0" smtClean="0">
                          <a:latin typeface="Arial" pitchFamily="34" charset="0"/>
                          <a:cs typeface="Arial" pitchFamily="34" charset="0"/>
                        </a:rPr>
                        <a:t>2)</a:t>
                      </a:r>
                      <a:endParaRPr lang="de-DE" sz="12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9" marB="45719">
                    <a:solidFill>
                      <a:srgbClr val="669900"/>
                    </a:solidFill>
                  </a:tcPr>
                </a:tc>
              </a:tr>
              <a:tr h="502133">
                <a:tc>
                  <a:txBody>
                    <a:bodyPr/>
                    <a:lstStyle/>
                    <a:p>
                      <a:pPr algn="ctr">
                        <a:tabLst>
                          <a:tab pos="895350" algn="dec"/>
                        </a:tabLst>
                      </a:pPr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0,50 / </a:t>
                      </a:r>
                    </a:p>
                    <a:p>
                      <a:pPr algn="ctr">
                        <a:tabLst>
                          <a:tab pos="895350" algn="dec"/>
                        </a:tabLst>
                      </a:pPr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0,40+0,10 </a:t>
                      </a:r>
                      <a:r>
                        <a:rPr lang="de-DE" sz="1200" baseline="30000" dirty="0" smtClean="0">
                          <a:latin typeface="Arial" pitchFamily="34" charset="0"/>
                          <a:cs typeface="Arial" pitchFamily="34" charset="0"/>
                        </a:rPr>
                        <a:t>9)</a:t>
                      </a:r>
                      <a:endParaRPr lang="de-DE" sz="12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9" marB="45719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895350" algn="dec"/>
                        </a:tabLst>
                      </a:pPr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k. G. </a:t>
                      </a:r>
                      <a:r>
                        <a:rPr lang="de-DE" sz="1200" baseline="30000" dirty="0" smtClean="0">
                          <a:latin typeface="Arial" pitchFamily="34" charset="0"/>
                          <a:cs typeface="Arial" pitchFamily="34" charset="0"/>
                        </a:rPr>
                        <a:t>1)</a:t>
                      </a:r>
                      <a:endParaRPr lang="de-DE" sz="12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9" marB="45719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895350" algn="dec"/>
                        </a:tabLst>
                      </a:pPr>
                      <a:r>
                        <a:rPr lang="de-DE" sz="12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0,30</a:t>
                      </a:r>
                      <a:endParaRPr lang="de-DE" sz="1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9" marB="45719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707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--/15 </a:t>
                      </a:r>
                      <a:r>
                        <a:rPr lang="de-DE" sz="1200" baseline="30000" dirty="0" smtClean="0">
                          <a:latin typeface="Arial" pitchFamily="34" charset="0"/>
                          <a:cs typeface="Arial" pitchFamily="34" charset="0"/>
                        </a:rPr>
                        <a:t>5)</a:t>
                      </a:r>
                      <a:endParaRPr lang="de-DE" sz="12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9" marB="45719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k. G. </a:t>
                      </a:r>
                      <a:r>
                        <a:rPr lang="de-DE" sz="1200" baseline="30000" dirty="0" smtClean="0">
                          <a:latin typeface="Arial" pitchFamily="34" charset="0"/>
                          <a:cs typeface="Arial" pitchFamily="34" charset="0"/>
                        </a:rPr>
                        <a:t>1)</a:t>
                      </a:r>
                    </a:p>
                  </a:txBody>
                  <a:tcPr marL="91455" marR="91455" marT="45719" marB="45719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15/10 </a:t>
                      </a:r>
                      <a:r>
                        <a:rPr lang="de-DE" sz="1200" b="1" baseline="300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lang="de-DE" sz="1200" baseline="300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91455" marR="91455" marT="45719" marB="45719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35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9" marB="45719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9" marB="45719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9" marB="45719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0035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1,5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0,70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0,70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9" marB="45719" anchor="ctr"/>
                </a:tc>
              </a:tr>
              <a:tr h="360035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9" marB="45719" anchor="ctr"/>
                </a:tc>
              </a:tr>
              <a:tr h="360035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9" marB="45719" anchor="ctr"/>
                </a:tc>
              </a:tr>
              <a:tr h="432041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9" marB="45719" anchor="ctr"/>
                </a:tc>
              </a:tr>
              <a:tr h="360035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1,0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0,40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0,40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9" marB="45719" anchor="ctr"/>
                </a:tc>
              </a:tr>
              <a:tr h="370834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19" marB="45719" anchor="ctr"/>
                </a:tc>
              </a:tr>
            </a:tbl>
          </a:graphicData>
        </a:graphic>
      </p:graphicFrame>
      <p:graphicFrame>
        <p:nvGraphicFramePr>
          <p:cNvPr id="3074" name="Object 123"/>
          <p:cNvGraphicFramePr>
            <a:graphicFrameLocks noChangeAspect="1"/>
          </p:cNvGraphicFramePr>
          <p:nvPr/>
        </p:nvGraphicFramePr>
        <p:xfrm>
          <a:off x="276225" y="5476875"/>
          <a:ext cx="861060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Dokument" r:id="rId3" imgW="9898661" imgH="1461292" progId="Word.Document.12">
                  <p:embed/>
                </p:oleObj>
              </mc:Choice>
              <mc:Fallback>
                <p:oleObj name="Dokument" r:id="rId3" imgW="9898661" imgH="146129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" y="5476875"/>
                        <a:ext cx="8610600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el 1">
            <a:extLst>
              <a:ext uri="{FF2B5EF4-FFF2-40B4-BE49-F238E27FC236}">
                <a16:creationId xmlns="" xmlns:a16="http://schemas.microsoft.com/office/drawing/2014/main" id="{32E74C70-DEF0-4DEB-80DB-30A99739745D}"/>
              </a:ext>
            </a:extLst>
          </p:cNvPr>
          <p:cNvSpPr txBox="1">
            <a:spLocks/>
          </p:cNvSpPr>
          <p:nvPr/>
        </p:nvSpPr>
        <p:spPr>
          <a:xfrm>
            <a:off x="885800" y="377777"/>
            <a:ext cx="7734326" cy="649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nl-NL"/>
            </a:defPPr>
            <a:lvl1pPr>
              <a:lnSpc>
                <a:spcPct val="130000"/>
              </a:lnSpc>
              <a:spcBef>
                <a:spcPct val="0"/>
              </a:spcBef>
              <a:buNone/>
              <a:defRPr sz="2800">
                <a:latin typeface="Univers CE 65 Bold"/>
                <a:ea typeface="+mj-ea"/>
                <a:cs typeface="Univers CE 65 Bold"/>
              </a:defRPr>
            </a:lvl1pPr>
          </a:lstStyle>
          <a:p>
            <a:r>
              <a:rPr lang="nl-NL" sz="2400" dirty="0" smtClean="0"/>
              <a:t>Kompostqualitäten / Schwermetallgehalte / Störstoffe Grüngut/Biogut </a:t>
            </a:r>
            <a:r>
              <a:rPr lang="de-DE" altLang="de-DE" sz="2400" dirty="0">
                <a:latin typeface="Helvetica" charset="0"/>
              </a:rPr>
              <a:t>(RAL-Gütesicherung BGK, 2016)</a:t>
            </a:r>
            <a:endParaRPr lang="de-DE" altLang="de-DE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173532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>
                <a:latin typeface="Univers CE 65 Bold"/>
                <a:cs typeface="Univers CE 65 Bold"/>
              </a:rPr>
              <a:t>Anwendungsmengen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785249"/>
              </p:ext>
            </p:extLst>
          </p:nvPr>
        </p:nvGraphicFramePr>
        <p:xfrm>
          <a:off x="976313" y="1430337"/>
          <a:ext cx="7824788" cy="1920240"/>
        </p:xfrm>
        <a:graphic>
          <a:graphicData uri="http://schemas.openxmlformats.org/drawingml/2006/table">
            <a:tbl>
              <a:tblPr/>
              <a:tblGrid>
                <a:gridCol w="1537633"/>
                <a:gridCol w="1605231"/>
                <a:gridCol w="1203924"/>
                <a:gridCol w="1142218"/>
                <a:gridCol w="1070500"/>
                <a:gridCol w="1265282"/>
              </a:tblGrid>
              <a:tr h="565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  <a:t>Verordnung</a:t>
                      </a:r>
                      <a:r>
                        <a:rPr lang="de-DE" sz="1400" b="1" dirty="0" smtClean="0"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  <a:t>/ Richtlinie</a:t>
                      </a:r>
                      <a:endParaRPr lang="de-DE" sz="1400" dirty="0">
                        <a:latin typeface="Helvetica" pitchFamily="34" charset="0"/>
                        <a:ea typeface="Times New Roman"/>
                        <a:cs typeface="Helvetica" pitchFamily="34" charset="0"/>
                      </a:endParaRPr>
                    </a:p>
                  </a:txBody>
                  <a:tcPr marL="45402" marR="45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  <a:t>Gültig für …</a:t>
                      </a:r>
                      <a:endParaRPr lang="de-DE" sz="1400" dirty="0">
                        <a:latin typeface="Helvetica" pitchFamily="34" charset="0"/>
                        <a:ea typeface="Times New Roman"/>
                        <a:cs typeface="Helvetica" pitchFamily="34" charset="0"/>
                      </a:endParaRPr>
                    </a:p>
                  </a:txBody>
                  <a:tcPr marL="45402" marR="45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  <a:t>Maximale Menge </a:t>
                      </a:r>
                      <a:br>
                        <a:rPr lang="de-DE" sz="1400" b="1" dirty="0"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</a:br>
                      <a:r>
                        <a:rPr lang="de-DE" sz="1400" b="1" dirty="0"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  <a:t>Trockenmasse </a:t>
                      </a:r>
                      <a:r>
                        <a:rPr lang="de-DE" sz="1400" b="1" dirty="0" smtClean="0"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  <a:t/>
                      </a:r>
                      <a:br>
                        <a:rPr lang="de-DE" sz="1400" b="1" dirty="0" smtClean="0"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</a:br>
                      <a:r>
                        <a:rPr lang="de-DE" sz="1400" b="1" dirty="0" smtClean="0"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  <a:t>(</a:t>
                      </a:r>
                      <a:r>
                        <a:rPr lang="de-DE" sz="1400" b="1" dirty="0"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  <a:t>verbindlich)</a:t>
                      </a:r>
                      <a:endParaRPr lang="de-DE" sz="1400" dirty="0">
                        <a:latin typeface="Helvetica" pitchFamily="34" charset="0"/>
                        <a:ea typeface="Times New Roman"/>
                        <a:cs typeface="Helvetica" pitchFamily="34" charset="0"/>
                      </a:endParaRPr>
                    </a:p>
                  </a:txBody>
                  <a:tcPr marL="45402" marR="45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  <a:t>Maximale Menge </a:t>
                      </a:r>
                      <a:br>
                        <a:rPr lang="de-DE" sz="1400" b="1" dirty="0"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</a:br>
                      <a:r>
                        <a:rPr lang="de-DE" sz="1400" b="1" dirty="0"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  <a:t>Frischmasse </a:t>
                      </a:r>
                      <a:r>
                        <a:rPr lang="de-DE" sz="1400" b="1" dirty="0" smtClean="0"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  <a:t/>
                      </a:r>
                      <a:br>
                        <a:rPr lang="de-DE" sz="1400" b="1" dirty="0" smtClean="0"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</a:br>
                      <a:r>
                        <a:rPr lang="de-DE" sz="1400" b="1" dirty="0" smtClean="0"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  <a:t>(</a:t>
                      </a:r>
                      <a:r>
                        <a:rPr lang="de-DE" sz="1400" b="1" dirty="0"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  <a:t>orientierend </a:t>
                      </a:r>
                      <a:r>
                        <a:rPr lang="de-DE" sz="1400" b="1" baseline="30000" dirty="0"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  <a:t>2)</a:t>
                      </a:r>
                      <a:r>
                        <a:rPr lang="de-DE" sz="1400" b="1" dirty="0"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  <a:t>)</a:t>
                      </a:r>
                      <a:endParaRPr lang="de-DE" sz="1400" dirty="0">
                        <a:latin typeface="Helvetica" pitchFamily="34" charset="0"/>
                        <a:ea typeface="Times New Roman"/>
                        <a:cs typeface="Helvetica" pitchFamily="34" charset="0"/>
                      </a:endParaRPr>
                    </a:p>
                  </a:txBody>
                  <a:tcPr marL="45402" marR="45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67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400" dirty="0">
                        <a:latin typeface="Helvetica" pitchFamily="34" charset="0"/>
                        <a:ea typeface="Times New Roman"/>
                        <a:cs typeface="Helvetica" pitchFamily="34" charset="0"/>
                      </a:endParaRPr>
                    </a:p>
                  </a:txBody>
                  <a:tcPr marL="45402" marR="45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400" dirty="0">
                        <a:latin typeface="Helvetica" pitchFamily="34" charset="0"/>
                        <a:ea typeface="Times New Roman"/>
                        <a:cs typeface="Helvetica" pitchFamily="34" charset="0"/>
                      </a:endParaRPr>
                    </a:p>
                  </a:txBody>
                  <a:tcPr marL="45402" marR="45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  <a:t>(t TM/ha u. Jahr)</a:t>
                      </a:r>
                      <a:endParaRPr lang="de-DE" sz="1400">
                        <a:latin typeface="Helvetica" pitchFamily="34" charset="0"/>
                        <a:ea typeface="Times New Roman"/>
                        <a:cs typeface="Helvetica" pitchFamily="34" charset="0"/>
                      </a:endParaRPr>
                    </a:p>
                  </a:txBody>
                  <a:tcPr marL="45402" marR="45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  <a:t>(t TM/ha u. 3 Jahre)</a:t>
                      </a:r>
                      <a:endParaRPr lang="de-DE" sz="1400">
                        <a:latin typeface="Helvetica" pitchFamily="34" charset="0"/>
                        <a:ea typeface="Times New Roman"/>
                        <a:cs typeface="Helvetica" pitchFamily="34" charset="0"/>
                      </a:endParaRPr>
                    </a:p>
                  </a:txBody>
                  <a:tcPr marL="45402" marR="45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  <a:t>(t FM/ha u. Jahr)</a:t>
                      </a:r>
                      <a:endParaRPr lang="de-DE" sz="1400">
                        <a:latin typeface="Helvetica" pitchFamily="34" charset="0"/>
                        <a:ea typeface="Times New Roman"/>
                        <a:cs typeface="Helvetica" pitchFamily="34" charset="0"/>
                      </a:endParaRPr>
                    </a:p>
                  </a:txBody>
                  <a:tcPr marL="45402" marR="45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  <a:t>(t FM/ha u. 3 Jahre)</a:t>
                      </a:r>
                      <a:endParaRPr lang="de-DE" sz="1400">
                        <a:latin typeface="Helvetica" pitchFamily="34" charset="0"/>
                        <a:ea typeface="Times New Roman"/>
                        <a:cs typeface="Helvetica" pitchFamily="34" charset="0"/>
                      </a:endParaRPr>
                    </a:p>
                  </a:txBody>
                  <a:tcPr marL="45402" marR="45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3534">
                <a:tc>
                  <a:txBody>
                    <a:bodyPr/>
                    <a:lstStyle/>
                    <a:p>
                      <a:pPr marL="180975" lvl="0" indent="-180975" defTabSz="180975">
                        <a:spcAft>
                          <a:spcPts val="0"/>
                        </a:spcAft>
                        <a:buSzPts val="1100"/>
                        <a:buFont typeface="Arial"/>
                        <a:buNone/>
                        <a:tabLst/>
                      </a:pPr>
                      <a:r>
                        <a:rPr lang="de-DE" sz="1400" b="1" dirty="0" smtClean="0"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  <a:t>1.	Bioabfall-</a:t>
                      </a:r>
                      <a:r>
                        <a:rPr lang="de-DE" sz="1400" b="1" dirty="0" err="1" smtClean="0"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  <a:t>verordnung</a:t>
                      </a:r>
                      <a:r>
                        <a:rPr lang="de-DE" sz="1400" b="1" dirty="0" smtClean="0"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  <a:t> </a:t>
                      </a:r>
                      <a:r>
                        <a:rPr lang="de-DE" sz="1400" b="1" dirty="0"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  <a:t>(BioAbfV)</a:t>
                      </a:r>
                      <a:endParaRPr lang="de-DE" sz="1400" dirty="0">
                        <a:latin typeface="Helvetica" pitchFamily="34" charset="0"/>
                        <a:ea typeface="Times New Roman"/>
                        <a:cs typeface="Helvetica" pitchFamily="34" charset="0"/>
                      </a:endParaRPr>
                    </a:p>
                  </a:txBody>
                  <a:tcPr marL="45402" marR="45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  <a:t>alle </a:t>
                      </a:r>
                      <a:r>
                        <a:rPr lang="de-DE" sz="1400" dirty="0" smtClean="0"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  <a:t>Landwirtschafts-betriebe </a:t>
                      </a:r>
                      <a:r>
                        <a:rPr lang="de-DE" sz="1400" dirty="0"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  <a:t>inkl. dem ökol. Landbau</a:t>
                      </a:r>
                    </a:p>
                  </a:txBody>
                  <a:tcPr marL="45402" marR="45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  <a:t>10</a:t>
                      </a:r>
                    </a:p>
                  </a:txBody>
                  <a:tcPr marL="45402" marR="45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  <a:t>30</a:t>
                      </a:r>
                    </a:p>
                  </a:txBody>
                  <a:tcPr marL="45402" marR="45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  <a:t>ca. 15-17</a:t>
                      </a:r>
                    </a:p>
                  </a:txBody>
                  <a:tcPr marL="45402" marR="45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  <a:t>ca. 45-50</a:t>
                      </a:r>
                    </a:p>
                  </a:txBody>
                  <a:tcPr marL="45402" marR="45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756098"/>
              </p:ext>
            </p:extLst>
          </p:nvPr>
        </p:nvGraphicFramePr>
        <p:xfrm>
          <a:off x="823913" y="4495800"/>
          <a:ext cx="8207375" cy="914400"/>
        </p:xfrm>
        <a:graphic>
          <a:graphicData uri="http://schemas.openxmlformats.org/drawingml/2006/table">
            <a:tbl>
              <a:tblPr/>
              <a:tblGrid>
                <a:gridCol w="303809"/>
                <a:gridCol w="7903566"/>
              </a:tblGrid>
              <a:tr h="119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aseline="30000" dirty="0"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  <a:t>1)</a:t>
                      </a:r>
                      <a:endParaRPr lang="de-DE" sz="1000" dirty="0">
                        <a:latin typeface="Helvetica" pitchFamily="34" charset="0"/>
                        <a:ea typeface="Times New Roman"/>
                        <a:cs typeface="Helvetica" pitchFamily="34" charset="0"/>
                      </a:endParaRPr>
                    </a:p>
                  </a:txBody>
                  <a:tcPr marL="45634" marR="456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de-DE" sz="1000"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  <a:t>Auf Basis des Einsatzes von Komposten entsprechend den Schwermetallanforderungen der EU-ÖkoV</a:t>
                      </a:r>
                    </a:p>
                  </a:txBody>
                  <a:tcPr marL="45634" marR="456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46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aseline="30000"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  <a:t>2)</a:t>
                      </a:r>
                      <a:endParaRPr lang="de-DE" sz="1000">
                        <a:latin typeface="Helvetica" pitchFamily="34" charset="0"/>
                        <a:ea typeface="Times New Roman"/>
                        <a:cs typeface="Helvetica" pitchFamily="34" charset="0"/>
                      </a:endParaRPr>
                    </a:p>
                  </a:txBody>
                  <a:tcPr marL="45634" marR="456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  <a:t>Werte sind aus der verbindlichen Mengenbegrenzung der Trockenmassegabe bei einem angenommenen Trockenmasse (TM)-Gehalt des Kompostes von 58-65 % d. FM abgeleitet. Je nach TM-Gehalt des Kompostes kann diese Menge um ca. </a:t>
                      </a:r>
                      <a:r>
                        <a:rPr lang="de-DE" sz="1000" u="sng" dirty="0"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  <a:t>+</a:t>
                      </a:r>
                      <a:r>
                        <a:rPr lang="de-DE" sz="1000" dirty="0"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  <a:t>20 % variieren und ist vor der Ausbringung auf Basis des tatsächlichen TM-Gehaltes des eingesetzten Kompostes aus der RAL-Analyse zu berechnen.</a:t>
                      </a:r>
                    </a:p>
                  </a:txBody>
                  <a:tcPr marL="45634" marR="456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1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aseline="30000"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  <a:t>3)</a:t>
                      </a:r>
                      <a:endParaRPr lang="de-DE" sz="1000">
                        <a:latin typeface="Helvetica" pitchFamily="34" charset="0"/>
                        <a:ea typeface="Times New Roman"/>
                        <a:cs typeface="Helvetica" pitchFamily="34" charset="0"/>
                      </a:endParaRPr>
                    </a:p>
                  </a:txBody>
                  <a:tcPr marL="45634" marR="456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  <a:t>Bei spezifischen Anforderungen kann diese Menge in Absprache mit dem Regionalberater überschritten werden. In diesem Fall gilt die Obergrenze der Anwendungsmenge nach BioAbfV (30 t TM/ha u. 3 Jahre) verbindlich.</a:t>
                      </a:r>
                    </a:p>
                  </a:txBody>
                  <a:tcPr marL="45634" marR="456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862284"/>
              </p:ext>
            </p:extLst>
          </p:nvPr>
        </p:nvGraphicFramePr>
        <p:xfrm>
          <a:off x="976313" y="3350577"/>
          <a:ext cx="7824788" cy="640080"/>
        </p:xfrm>
        <a:graphic>
          <a:graphicData uri="http://schemas.openxmlformats.org/drawingml/2006/table">
            <a:tbl>
              <a:tblPr/>
              <a:tblGrid>
                <a:gridCol w="1537633"/>
                <a:gridCol w="1605231"/>
                <a:gridCol w="1203924"/>
                <a:gridCol w="1142218"/>
                <a:gridCol w="1070500"/>
                <a:gridCol w="1265282"/>
              </a:tblGrid>
              <a:tr h="592508">
                <a:tc>
                  <a:txBody>
                    <a:bodyPr/>
                    <a:lstStyle/>
                    <a:p>
                      <a:pPr marL="180975" lvl="0" indent="-180975">
                        <a:spcAft>
                          <a:spcPts val="0"/>
                        </a:spcAft>
                        <a:buSzPts val="1100"/>
                        <a:buFont typeface="Arial"/>
                        <a:buNone/>
                      </a:pPr>
                      <a:r>
                        <a:rPr lang="de-DE" sz="1400" b="1" dirty="0" smtClean="0">
                          <a:solidFill>
                            <a:srgbClr val="00B050"/>
                          </a:solidFill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  <a:t>2.	Richtlinien </a:t>
                      </a:r>
                      <a:r>
                        <a:rPr lang="de-DE" sz="1400" b="1" dirty="0" err="1">
                          <a:solidFill>
                            <a:srgbClr val="00B050"/>
                          </a:solidFill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  <a:t>Bioland</a:t>
                      </a:r>
                      <a:r>
                        <a:rPr lang="de-DE" sz="1400" b="1" dirty="0">
                          <a:solidFill>
                            <a:srgbClr val="00B050"/>
                          </a:solidFill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  <a:t> </a:t>
                      </a:r>
                      <a:r>
                        <a:rPr lang="de-DE" sz="1400" b="1" dirty="0" smtClean="0">
                          <a:solidFill>
                            <a:srgbClr val="00B050"/>
                          </a:solidFill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  <a:t>/Naturland</a:t>
                      </a:r>
                      <a:endParaRPr lang="de-DE" sz="1400" dirty="0">
                        <a:solidFill>
                          <a:srgbClr val="00B050"/>
                        </a:solidFill>
                        <a:latin typeface="Helvetica" pitchFamily="34" charset="0"/>
                        <a:ea typeface="Times New Roman"/>
                        <a:cs typeface="Helvetica" pitchFamily="34" charset="0"/>
                      </a:endParaRPr>
                    </a:p>
                  </a:txBody>
                  <a:tcPr marL="45402" marR="45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B050"/>
                          </a:solidFill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  <a:t>Betriebe von </a:t>
                      </a:r>
                      <a:r>
                        <a:rPr lang="de-DE" sz="1400" dirty="0" err="1" smtClean="0">
                          <a:solidFill>
                            <a:srgbClr val="00B050"/>
                          </a:solidFill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  <a:t>Bioland</a:t>
                      </a:r>
                      <a:r>
                        <a:rPr lang="de-DE" sz="1400" dirty="0" smtClean="0">
                          <a:solidFill>
                            <a:srgbClr val="00B050"/>
                          </a:solidFill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  <a:t> und Naturland</a:t>
                      </a:r>
                      <a:endParaRPr lang="de-DE" sz="1400" dirty="0">
                        <a:solidFill>
                          <a:srgbClr val="00B050"/>
                        </a:solidFill>
                        <a:latin typeface="Helvetica" pitchFamily="34" charset="0"/>
                        <a:ea typeface="Times New Roman"/>
                        <a:cs typeface="Helvetica" pitchFamily="34" charset="0"/>
                      </a:endParaRPr>
                    </a:p>
                  </a:txBody>
                  <a:tcPr marL="45402" marR="45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B050"/>
                          </a:solidFill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  <a:t>6,7</a:t>
                      </a:r>
                    </a:p>
                  </a:txBody>
                  <a:tcPr marL="45402" marR="45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B050"/>
                          </a:solidFill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  <a:t>20 </a:t>
                      </a:r>
                      <a:r>
                        <a:rPr lang="de-DE" sz="1400" baseline="30000" dirty="0">
                          <a:solidFill>
                            <a:srgbClr val="00B050"/>
                          </a:solidFill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  <a:t>3)</a:t>
                      </a:r>
                      <a:endParaRPr lang="de-DE" sz="1400" dirty="0">
                        <a:solidFill>
                          <a:srgbClr val="00B050"/>
                        </a:solidFill>
                        <a:latin typeface="Helvetica" pitchFamily="34" charset="0"/>
                        <a:ea typeface="Times New Roman"/>
                        <a:cs typeface="Helvetica" pitchFamily="34" charset="0"/>
                      </a:endParaRPr>
                    </a:p>
                  </a:txBody>
                  <a:tcPr marL="45402" marR="45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B050"/>
                          </a:solidFill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  <a:t>ca. 10-12</a:t>
                      </a:r>
                    </a:p>
                  </a:txBody>
                  <a:tcPr marL="45402" marR="45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B050"/>
                          </a:solidFill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  <a:t>ca. 30-35</a:t>
                      </a:r>
                    </a:p>
                  </a:txBody>
                  <a:tcPr marL="45402" marR="45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4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 algn="l">
              <a:lnSpc>
                <a:spcPct val="130000"/>
              </a:lnSpc>
            </a:pPr>
            <a:r>
              <a:rPr lang="de-DE" sz="2800" dirty="0">
                <a:latin typeface="Univers CE 65 Bold"/>
                <a:cs typeface="Univers CE 65 Bold"/>
              </a:rPr>
              <a:t>Langfristiger Komposteinsatz –Ergebnisse (LTZ, 2008) </a:t>
            </a:r>
            <a:endParaRPr lang="de-DE" sz="2800" dirty="0">
              <a:latin typeface="Univers CE 65 Bold"/>
              <a:cs typeface="Univers CE 65 Bold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2000" y="1600200"/>
            <a:ext cx="8229600" cy="45259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14300" indent="-457200">
              <a:lnSpc>
                <a:spcPct val="130000"/>
              </a:lnSpc>
              <a:spcBef>
                <a:spcPct val="0"/>
              </a:spcBef>
            </a:pPr>
            <a:r>
              <a:rPr lang="de-DE" sz="2800" dirty="0">
                <a:latin typeface="Univers CE 65 Bold"/>
                <a:ea typeface="+mj-ea"/>
                <a:cs typeface="Univers CE 65 Bold"/>
              </a:rPr>
              <a:t>9-12 jähriger Einsatz</a:t>
            </a:r>
          </a:p>
          <a:p>
            <a:pPr marL="114300" indent="-457200">
              <a:lnSpc>
                <a:spcPct val="130000"/>
              </a:lnSpc>
              <a:spcBef>
                <a:spcPct val="0"/>
              </a:spcBef>
            </a:pPr>
            <a:r>
              <a:rPr lang="de-DE" sz="2800" dirty="0">
                <a:latin typeface="Univers CE 65 Bold"/>
                <a:ea typeface="+mj-ea"/>
                <a:cs typeface="Univers CE 65 Bold"/>
              </a:rPr>
              <a:t>5 Standorte in Baden Württemberg</a:t>
            </a:r>
          </a:p>
          <a:p>
            <a:pPr marL="114300" indent="-457200">
              <a:lnSpc>
                <a:spcPct val="130000"/>
              </a:lnSpc>
              <a:spcBef>
                <a:spcPct val="0"/>
              </a:spcBef>
            </a:pPr>
            <a:r>
              <a:rPr lang="de-DE" sz="2800" dirty="0">
                <a:latin typeface="Univers CE 65 Bold"/>
                <a:ea typeface="+mj-ea"/>
                <a:cs typeface="Univers CE 65 Bold"/>
              </a:rPr>
              <a:t>0, 5, 10, 20t TM /ha Biogutkomposte</a:t>
            </a:r>
          </a:p>
          <a:p>
            <a:pPr marL="114300" indent="-457200">
              <a:lnSpc>
                <a:spcPct val="130000"/>
              </a:lnSpc>
              <a:spcBef>
                <a:spcPct val="0"/>
              </a:spcBef>
            </a:pPr>
            <a:r>
              <a:rPr lang="de-DE" sz="2800" dirty="0">
                <a:latin typeface="Univers CE 65 Bold"/>
                <a:ea typeface="+mj-ea"/>
                <a:cs typeface="Univers CE 65 Bold"/>
              </a:rPr>
              <a:t>Mais, Winterweizen, Wintergerste </a:t>
            </a:r>
          </a:p>
          <a:p>
            <a:pPr marL="449263" indent="-449263">
              <a:lnSpc>
                <a:spcPct val="130000"/>
              </a:lnSpc>
              <a:spcBef>
                <a:spcPct val="0"/>
              </a:spcBef>
            </a:pPr>
            <a:r>
              <a:rPr lang="de-DE" sz="2800" dirty="0">
                <a:latin typeface="Univers CE 65 Bold"/>
                <a:ea typeface="+mj-ea"/>
                <a:cs typeface="Univers CE 65 Bold"/>
              </a:rPr>
              <a:t>[0, 50, 100% N Gabe]</a:t>
            </a:r>
            <a:br>
              <a:rPr lang="de-DE" sz="2800" dirty="0">
                <a:latin typeface="Univers CE 65 Bold"/>
                <a:ea typeface="+mj-ea"/>
                <a:cs typeface="Univers CE 65 Bold"/>
              </a:rPr>
            </a:br>
            <a:r>
              <a:rPr lang="de-DE" sz="2000" dirty="0">
                <a:latin typeface="Univers CE 65 Bold"/>
                <a:ea typeface="+mj-ea"/>
                <a:cs typeface="Univers CE 65 Bold"/>
              </a:rPr>
              <a:t>jährliches N-Düngungsoptimum der angebauten </a:t>
            </a:r>
            <a:r>
              <a:rPr lang="de-DE" sz="2000" dirty="0" smtClean="0">
                <a:latin typeface="Univers CE 65 Bold"/>
                <a:ea typeface="+mj-ea"/>
                <a:cs typeface="Univers CE 65 Bold"/>
              </a:rPr>
              <a:t>Fruchtart</a:t>
            </a:r>
          </a:p>
          <a:p>
            <a:pPr marL="449263" indent="-449263">
              <a:lnSpc>
                <a:spcPct val="130000"/>
              </a:lnSpc>
              <a:spcBef>
                <a:spcPct val="0"/>
              </a:spcBef>
            </a:pPr>
            <a:r>
              <a:rPr lang="de-DE" sz="1100" dirty="0">
                <a:latin typeface="Univers CE 65 Bold"/>
                <a:ea typeface="+mj-ea"/>
                <a:cs typeface="Univers CE 65 Bold"/>
                <a:hlinkClick r:id="rId2"/>
              </a:rPr>
              <a:t>https://</a:t>
            </a:r>
            <a:r>
              <a:rPr lang="de-DE" sz="1100" dirty="0" smtClean="0">
                <a:latin typeface="Univers CE 65 Bold"/>
                <a:ea typeface="+mj-ea"/>
                <a:cs typeface="Univers CE 65 Bold"/>
                <a:hlinkClick r:id="rId2"/>
              </a:rPr>
              <a:t>www.vhe.de/fileadmin/vhe/pdfs/Publikationen/Veroeffentlichungen/Kompost-Abschlussbericht.pdf</a:t>
            </a:r>
            <a:r>
              <a:rPr lang="de-DE" sz="1100" dirty="0" smtClean="0">
                <a:latin typeface="Univers CE 65 Bold"/>
                <a:ea typeface="+mj-ea"/>
                <a:cs typeface="Univers CE 65 Bold"/>
              </a:rPr>
              <a:t> </a:t>
            </a:r>
            <a:endParaRPr lang="de-DE" sz="1100" dirty="0">
              <a:latin typeface="Univers CE 65 Bold"/>
              <a:ea typeface="+mj-ea"/>
              <a:cs typeface="Univers CE 65 Bold"/>
            </a:endParaRPr>
          </a:p>
        </p:txBody>
      </p:sp>
    </p:spTree>
    <p:extLst>
      <p:ext uri="{BB962C8B-B14F-4D97-AF65-F5344CB8AC3E}">
        <p14:creationId xmlns:p14="http://schemas.microsoft.com/office/powerpoint/2010/main" val="252651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993</Words>
  <Application>Microsoft Office PowerPoint</Application>
  <PresentationFormat>Bildschirmpräsentation (4:3)</PresentationFormat>
  <Paragraphs>253</Paragraphs>
  <Slides>26</Slides>
  <Notes>0</Notes>
  <HiddenSlides>5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26</vt:i4>
      </vt:variant>
    </vt:vector>
  </HeadingPairs>
  <TitlesOfParts>
    <vt:vector size="29" baseType="lpstr">
      <vt:lpstr>Office-thema</vt:lpstr>
      <vt:lpstr>Dokument</vt:lpstr>
      <vt:lpstr>Bitmap</vt:lpstr>
      <vt:lpstr>Einsatz von Biogut- und Grüngutkomposten zur Unterstützung der Nährstoff- und Humussituation – ein Überblick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Anwendungsmengen</vt:lpstr>
      <vt:lpstr>Langfristiger Komposteinsatz –Ergebnisse (LTZ, 2008)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Grenzen von Nährstoffkreisläufen im Ökologischem Landbau  </vt:lpstr>
      <vt:lpstr>Struktur Beispielbetriebe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Fingerprint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  Untertitel, meist ein langer ergänzender Satz, der genauer beschreibt, welche Informationen die Präsentation enthalten wird.</dc:title>
  <dc:creator>Gerda Peters User</dc:creator>
  <cp:lastModifiedBy>Christian Bruns</cp:lastModifiedBy>
  <cp:revision>210</cp:revision>
  <cp:lastPrinted>2016-10-18T14:59:10Z</cp:lastPrinted>
  <dcterms:created xsi:type="dcterms:W3CDTF">2016-09-23T11:53:49Z</dcterms:created>
  <dcterms:modified xsi:type="dcterms:W3CDTF">2019-11-10T21:50:35Z</dcterms:modified>
</cp:coreProperties>
</file>