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7"/>
  </p:notesMasterIdLst>
  <p:sldIdLst>
    <p:sldId id="314" r:id="rId2"/>
    <p:sldId id="320" r:id="rId3"/>
    <p:sldId id="353" r:id="rId4"/>
    <p:sldId id="321" r:id="rId5"/>
    <p:sldId id="307" r:id="rId6"/>
    <p:sldId id="333" r:id="rId7"/>
    <p:sldId id="334" r:id="rId8"/>
    <p:sldId id="335" r:id="rId9"/>
    <p:sldId id="349" r:id="rId10"/>
    <p:sldId id="336" r:id="rId11"/>
    <p:sldId id="337" r:id="rId12"/>
    <p:sldId id="338" r:id="rId13"/>
    <p:sldId id="339" r:id="rId14"/>
    <p:sldId id="341" r:id="rId15"/>
    <p:sldId id="361" r:id="rId16"/>
    <p:sldId id="354" r:id="rId17"/>
    <p:sldId id="351" r:id="rId18"/>
    <p:sldId id="352" r:id="rId19"/>
    <p:sldId id="348" r:id="rId20"/>
    <p:sldId id="355" r:id="rId21"/>
    <p:sldId id="327" r:id="rId22"/>
    <p:sldId id="356" r:id="rId23"/>
    <p:sldId id="358" r:id="rId24"/>
    <p:sldId id="360" r:id="rId25"/>
    <p:sldId id="332" r:id="rId26"/>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63" userDrawn="1">
          <p15:clr>
            <a:srgbClr val="A4A3A4"/>
          </p15:clr>
        </p15:guide>
        <p15:guide id="4" orient="horz" pos="1115">
          <p15:clr>
            <a:srgbClr val="A4A3A4"/>
          </p15:clr>
        </p15:guide>
        <p15:guide id="5" orient="horz" pos="2850">
          <p15:clr>
            <a:srgbClr val="A4A3A4"/>
          </p15:clr>
        </p15:guide>
        <p15:guide id="6" pos="390">
          <p15:clr>
            <a:srgbClr val="A4A3A4"/>
          </p15:clr>
        </p15:guide>
        <p15:guide id="7" pos="678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lian Busch" initials="KB" lastIdx="1" clrIdx="0">
    <p:extLst>
      <p:ext uri="{19B8F6BF-5375-455C-9EA6-DF929625EA0E}">
        <p15:presenceInfo xmlns:p15="http://schemas.microsoft.com/office/powerpoint/2012/main" userId="Kilian Bus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190"/>
    <a:srgbClr val="008F9E"/>
    <a:srgbClr val="04A6B1"/>
    <a:srgbClr val="8FB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37" autoAdjust="0"/>
    <p:restoredTop sz="90465" autoAdjust="0"/>
  </p:normalViewPr>
  <p:slideViewPr>
    <p:cSldViewPr snapToGrid="0">
      <p:cViewPr varScale="1">
        <p:scale>
          <a:sx n="60" d="100"/>
          <a:sy n="60" d="100"/>
        </p:scale>
        <p:origin x="912" y="40"/>
      </p:cViewPr>
      <p:guideLst>
        <p:guide orient="horz" pos="2160"/>
        <p:guide pos="3863"/>
        <p:guide orient="horz" pos="1115"/>
        <p:guide orient="horz" pos="2850"/>
        <p:guide pos="390"/>
        <p:guide pos="6789"/>
      </p:guideLst>
    </p:cSldViewPr>
  </p:slideViewPr>
  <p:notesTextViewPr>
    <p:cViewPr>
      <p:scale>
        <a:sx n="125" d="100"/>
        <a:sy n="125" d="100"/>
      </p:scale>
      <p:origin x="0" y="0"/>
    </p:cViewPr>
  </p:notesTextViewPr>
  <p:sorterViewPr>
    <p:cViewPr>
      <p:scale>
        <a:sx n="150" d="100"/>
        <a:sy n="150" d="100"/>
      </p:scale>
      <p:origin x="0" y="18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smtClean="0"/>
              <a:t>Ökologischer Landbau nach den </a:t>
            </a:r>
            <a:r>
              <a:rPr lang="de-DE" dirty="0" err="1" smtClean="0"/>
              <a:t>Verbändenl</a:t>
            </a:r>
            <a:endParaRPr lang="de-DE"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Zahl der Betriebe 2018</c:v>
                </c:pt>
              </c:strCache>
            </c:strRef>
          </c:tx>
          <c:spPr>
            <a:solidFill>
              <a:schemeClr val="accent1"/>
            </a:solidFill>
            <a:ln>
              <a:noFill/>
            </a:ln>
            <a:effectLst/>
          </c:spPr>
          <c:invertIfNegative val="0"/>
          <c:cat>
            <c:strRef>
              <c:f>Tabelle1!$A$2:$A$11</c:f>
              <c:strCache>
                <c:ptCount val="10"/>
                <c:pt idx="0">
                  <c:v>Biokreis</c:v>
                </c:pt>
                <c:pt idx="1">
                  <c:v>Bioland</c:v>
                </c:pt>
                <c:pt idx="2">
                  <c:v>Biopark</c:v>
                </c:pt>
                <c:pt idx="3">
                  <c:v>Demeter</c:v>
                </c:pt>
                <c:pt idx="4">
                  <c:v>Ecoland</c:v>
                </c:pt>
                <c:pt idx="5">
                  <c:v>Ecovin</c:v>
                </c:pt>
                <c:pt idx="6">
                  <c:v>Gäa</c:v>
                </c:pt>
                <c:pt idx="7">
                  <c:v>Naturland</c:v>
                </c:pt>
                <c:pt idx="8">
                  <c:v>Verbund Ökohöfe</c:v>
                </c:pt>
                <c:pt idx="9">
                  <c:v>SUMME</c:v>
                </c:pt>
              </c:strCache>
            </c:strRef>
          </c:cat>
          <c:val>
            <c:numRef>
              <c:f>Tabelle1!$B$2:$B$11</c:f>
              <c:numCache>
                <c:formatCode>General</c:formatCode>
                <c:ptCount val="10"/>
                <c:pt idx="0">
                  <c:v>1222</c:v>
                </c:pt>
                <c:pt idx="1">
                  <c:v>7305</c:v>
                </c:pt>
                <c:pt idx="2">
                  <c:v>525</c:v>
                </c:pt>
                <c:pt idx="3">
                  <c:v>1529</c:v>
                </c:pt>
                <c:pt idx="4">
                  <c:v>42</c:v>
                </c:pt>
                <c:pt idx="5">
                  <c:v>233</c:v>
                </c:pt>
                <c:pt idx="6">
                  <c:v>392</c:v>
                </c:pt>
                <c:pt idx="7">
                  <c:v>3448</c:v>
                </c:pt>
                <c:pt idx="8">
                  <c:v>134</c:v>
                </c:pt>
                <c:pt idx="9">
                  <c:v>14380</c:v>
                </c:pt>
              </c:numCache>
            </c:numRef>
          </c:val>
          <c:extLst>
            <c:ext xmlns:c16="http://schemas.microsoft.com/office/drawing/2014/chart" uri="{C3380CC4-5D6E-409C-BE32-E72D297353CC}">
              <c16:uniqueId val="{00000000-3722-4A5C-91C8-53F5F2A60FE5}"/>
            </c:ext>
          </c:extLst>
        </c:ser>
        <c:ser>
          <c:idx val="1"/>
          <c:order val="1"/>
          <c:tx>
            <c:strRef>
              <c:f>Tabelle1!$C$1</c:f>
              <c:strCache>
                <c:ptCount val="1"/>
                <c:pt idx="0">
                  <c:v>Zahl der Betriebe 2019</c:v>
                </c:pt>
              </c:strCache>
            </c:strRef>
          </c:tx>
          <c:spPr>
            <a:solidFill>
              <a:schemeClr val="accent2"/>
            </a:solidFill>
            <a:ln>
              <a:noFill/>
            </a:ln>
            <a:effectLst/>
          </c:spPr>
          <c:invertIfNegative val="0"/>
          <c:cat>
            <c:strRef>
              <c:f>Tabelle1!$A$2:$A$11</c:f>
              <c:strCache>
                <c:ptCount val="10"/>
                <c:pt idx="0">
                  <c:v>Biokreis</c:v>
                </c:pt>
                <c:pt idx="1">
                  <c:v>Bioland</c:v>
                </c:pt>
                <c:pt idx="2">
                  <c:v>Biopark</c:v>
                </c:pt>
                <c:pt idx="3">
                  <c:v>Demeter</c:v>
                </c:pt>
                <c:pt idx="4">
                  <c:v>Ecoland</c:v>
                </c:pt>
                <c:pt idx="5">
                  <c:v>Ecovin</c:v>
                </c:pt>
                <c:pt idx="6">
                  <c:v>Gäa</c:v>
                </c:pt>
                <c:pt idx="7">
                  <c:v>Naturland</c:v>
                </c:pt>
                <c:pt idx="8">
                  <c:v>Verbund Ökohöfe</c:v>
                </c:pt>
                <c:pt idx="9">
                  <c:v>SUMME</c:v>
                </c:pt>
              </c:strCache>
            </c:strRef>
          </c:cat>
          <c:val>
            <c:numRef>
              <c:f>Tabelle1!$C$2:$C$11</c:f>
              <c:numCache>
                <c:formatCode>General</c:formatCode>
                <c:ptCount val="10"/>
                <c:pt idx="0">
                  <c:v>1285</c:v>
                </c:pt>
                <c:pt idx="1">
                  <c:v>7744</c:v>
                </c:pt>
                <c:pt idx="2">
                  <c:v>509</c:v>
                </c:pt>
                <c:pt idx="3">
                  <c:v>1599</c:v>
                </c:pt>
                <c:pt idx="4">
                  <c:v>51</c:v>
                </c:pt>
                <c:pt idx="5">
                  <c:v>241</c:v>
                </c:pt>
                <c:pt idx="6">
                  <c:v>385</c:v>
                </c:pt>
                <c:pt idx="7">
                  <c:v>3721</c:v>
                </c:pt>
                <c:pt idx="8">
                  <c:v>134</c:v>
                </c:pt>
                <c:pt idx="9">
                  <c:v>15669</c:v>
                </c:pt>
              </c:numCache>
            </c:numRef>
          </c:val>
          <c:extLst>
            <c:ext xmlns:c16="http://schemas.microsoft.com/office/drawing/2014/chart" uri="{C3380CC4-5D6E-409C-BE32-E72D297353CC}">
              <c16:uniqueId val="{00000001-3722-4A5C-91C8-53F5F2A60FE5}"/>
            </c:ext>
          </c:extLst>
        </c:ser>
        <c:dLbls>
          <c:showLegendKey val="0"/>
          <c:showVal val="0"/>
          <c:showCatName val="0"/>
          <c:showSerName val="0"/>
          <c:showPercent val="0"/>
          <c:showBubbleSize val="0"/>
        </c:dLbls>
        <c:gapWidth val="219"/>
        <c:overlap val="-27"/>
        <c:axId val="442292840"/>
        <c:axId val="442299728"/>
      </c:barChart>
      <c:catAx>
        <c:axId val="44229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42299728"/>
        <c:crosses val="autoZero"/>
        <c:auto val="1"/>
        <c:lblAlgn val="ctr"/>
        <c:lblOffset val="100"/>
        <c:noMultiLvlLbl val="0"/>
      </c:catAx>
      <c:valAx>
        <c:axId val="44229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42292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81086E-E4F0-4A97-897A-CC1A6816ECCD}" type="datetimeFigureOut">
              <a:rPr lang="de-DE" smtClean="0"/>
              <a:t>08.11.2019</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818A04-C045-41E6-A747-E0C3506F5F9B}" type="slidenum">
              <a:rPr lang="de-DE" smtClean="0"/>
              <a:t>‹Nr.›</a:t>
            </a:fld>
            <a:endParaRPr lang="de-DE"/>
          </a:p>
        </p:txBody>
      </p:sp>
    </p:spTree>
    <p:extLst>
      <p:ext uri="{BB962C8B-B14F-4D97-AF65-F5344CB8AC3E}">
        <p14:creationId xmlns:p14="http://schemas.microsoft.com/office/powerpoint/2010/main" val="260551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e.wikipedia.org/wiki/Labor" TargetMode="External"/><Relationship Id="rId3" Type="http://schemas.openxmlformats.org/officeDocument/2006/relationships/hyperlink" Target="https://de.wikipedia.org/wiki/Kirtorf" TargetMode="External"/><Relationship Id="rId7" Type="http://schemas.openxmlformats.org/officeDocument/2006/relationships/hyperlink" Target="https://de.wikipedia.org/wiki/Herbor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e.wikipedia.org/wiki/Hans_M%C3%BCller_(Politiker,_1891)" TargetMode="External"/><Relationship Id="rId11" Type="http://schemas.openxmlformats.org/officeDocument/2006/relationships/hyperlink" Target="https://de.wikipedia.org/wiki/Bioland" TargetMode="External"/><Relationship Id="rId5" Type="http://schemas.openxmlformats.org/officeDocument/2006/relationships/hyperlink" Target="https://de.wikipedia.org/wiki/Bauernheimatbewegung" TargetMode="External"/><Relationship Id="rId10" Type="http://schemas.openxmlformats.org/officeDocument/2006/relationships/hyperlink" Target="https://de.wikipedia.org/wiki/Maria_M%C3%BCller_(Agrarwissenschaftlerin)" TargetMode="External"/><Relationship Id="rId4" Type="http://schemas.openxmlformats.org/officeDocument/2006/relationships/hyperlink" Target="https://de.wikipedia.org/wiki/Bakteriologie" TargetMode="External"/><Relationship Id="rId9" Type="http://schemas.openxmlformats.org/officeDocument/2006/relationships/hyperlink" Target="https://de.wikipedia.org/wiki/Chemi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Nach dem Krieg fand Rusch eine Stelle als Arzt an einer Krebsklinik in </a:t>
            </a:r>
            <a:r>
              <a:rPr lang="de-DE" dirty="0" err="1" smtClean="0">
                <a:hlinkClick r:id="rId3" tooltip="Kirtorf"/>
              </a:rPr>
              <a:t>Lehrbach</a:t>
            </a:r>
            <a:r>
              <a:rPr lang="de-DE" dirty="0" smtClean="0"/>
              <a:t>, wo er gemeinsam mit dem </a:t>
            </a:r>
            <a:r>
              <a:rPr lang="de-DE" dirty="0" smtClean="0">
                <a:hlinkClick r:id="rId4" tooltip="Bakteriologie"/>
              </a:rPr>
              <a:t>Bakteriologen</a:t>
            </a:r>
            <a:r>
              <a:rPr lang="de-DE" dirty="0" smtClean="0"/>
              <a:t> A. Becker die Funktion von Bakterien untersuchte mit dem Ziel, neue Medikamente zu entwickeln. Seine hierbei gewonnenen Erkenntnisse flossen in einen 1950 veröffentlichten Artikel mit dem Titel </a:t>
            </a:r>
            <a:r>
              <a:rPr lang="de-DE" i="1" dirty="0" smtClean="0"/>
              <a:t>„The Cycle </a:t>
            </a:r>
            <a:r>
              <a:rPr lang="de-DE" i="1" dirty="0" err="1" smtClean="0"/>
              <a:t>of</a:t>
            </a:r>
            <a:r>
              <a:rPr lang="de-DE" i="1" dirty="0" smtClean="0"/>
              <a:t> </a:t>
            </a:r>
            <a:r>
              <a:rPr lang="de-DE" i="1" dirty="0" err="1" smtClean="0"/>
              <a:t>Bacteria</a:t>
            </a:r>
            <a:r>
              <a:rPr lang="de-DE" i="1" dirty="0" smtClean="0"/>
              <a:t> </a:t>
            </a:r>
            <a:r>
              <a:rPr lang="de-DE" i="1" dirty="0" err="1" smtClean="0"/>
              <a:t>as</a:t>
            </a:r>
            <a:r>
              <a:rPr lang="de-DE" i="1" dirty="0" smtClean="0"/>
              <a:t> Life </a:t>
            </a:r>
            <a:r>
              <a:rPr lang="de-DE" i="1" dirty="0" err="1" smtClean="0"/>
              <a:t>Principle</a:t>
            </a:r>
            <a:r>
              <a:rPr lang="de-DE" i="1" dirty="0" smtClean="0"/>
              <a:t>“</a:t>
            </a:r>
            <a:r>
              <a:rPr lang="de-DE" dirty="0" smtClean="0"/>
              <a:t> in einer medizinischen Fachzeitschrift ein. </a:t>
            </a:r>
          </a:p>
          <a:p>
            <a:r>
              <a:rPr lang="de-DE" dirty="0" smtClean="0"/>
              <a:t>In diesem Artikel fand der Schweizer Biologe, Agrarpolitiker und Führer der schweizerischen </a:t>
            </a:r>
            <a:r>
              <a:rPr lang="de-DE" dirty="0" smtClean="0">
                <a:hlinkClick r:id="rId5" tooltip="Bauernheimatbewegung"/>
              </a:rPr>
              <a:t>Bauernheimatbewegung</a:t>
            </a:r>
            <a:r>
              <a:rPr lang="de-DE" dirty="0" smtClean="0"/>
              <a:t> </a:t>
            </a:r>
            <a:r>
              <a:rPr lang="de-DE" dirty="0" smtClean="0">
                <a:hlinkClick r:id="rId6" tooltip="Hans Müller (Politiker, 1891)"/>
              </a:rPr>
              <a:t>Hans Müller</a:t>
            </a:r>
            <a:r>
              <a:rPr lang="de-DE" dirty="0" smtClean="0"/>
              <a:t> die Grundlagen für eine wissenschaftliche Herangehensweise an die Problemstellungen des ökologischen Landbaus, woraufhin er an Rusch herantrat und diesen für eine jahrelange Zusammenarbeit gewinnen konnte. In der Anfangszeit dieser Kooperation forschte Rusch in einer von einem Apotheker in </a:t>
            </a:r>
            <a:r>
              <a:rPr lang="de-DE" dirty="0" smtClean="0">
                <a:hlinkClick r:id="rId7" tooltip="Herborn"/>
              </a:rPr>
              <a:t>Herborn</a:t>
            </a:r>
            <a:r>
              <a:rPr lang="de-DE" dirty="0" smtClean="0"/>
              <a:t> zur Verfügung gestellten Garage, in der ein </a:t>
            </a:r>
            <a:r>
              <a:rPr lang="de-DE" dirty="0" smtClean="0">
                <a:hlinkClick r:id="rId8" tooltip="Labor"/>
              </a:rPr>
              <a:t>Labor</a:t>
            </a:r>
            <a:r>
              <a:rPr lang="de-DE" dirty="0" smtClean="0"/>
              <a:t> eingerichtet wurde, aus dem sich im Lauf der Jahre eine bedeutende medizinische Forschungsinstitution entwickelte. </a:t>
            </a:r>
          </a:p>
          <a:p>
            <a:r>
              <a:rPr lang="de-DE" dirty="0" smtClean="0"/>
              <a:t>In diesem Labor untersuchte Rusch die mikrobiologischen Konditionen verschiedener Böden und entwickelte ein nach ihm benanntes Testverfahren („Rusch-Test“), mit dessen Hilfe Bauern und Gärtner die Bodenfruchtbarkeit bestimmen können. Der Test stellt die Menge und Qualität der lebenden Substanz im Boden fest, was </a:t>
            </a:r>
            <a:r>
              <a:rPr lang="de-DE" dirty="0" smtClean="0">
                <a:hlinkClick r:id="rId9" tooltip="Chemie"/>
              </a:rPr>
              <a:t>chemische</a:t>
            </a:r>
            <a:r>
              <a:rPr lang="de-DE" dirty="0" smtClean="0"/>
              <a:t> Methoden nicht zu leisten vermögen. </a:t>
            </a:r>
          </a:p>
          <a:p>
            <a:r>
              <a:rPr lang="de-DE" dirty="0" smtClean="0"/>
              <a:t>Rusch prägte den Begriff vom „Kreislauf der lebenden Substanz“ als Grundlage für alles biologische Denken und Handeln und entwickelte zusammen mit Hans Müller und dessen Ehefrau </a:t>
            </a:r>
            <a:r>
              <a:rPr lang="de-DE" dirty="0" smtClean="0">
                <a:hlinkClick r:id="rId10" tooltip="Maria Müller (Agrarwissenschaftlerin)"/>
              </a:rPr>
              <a:t>Maria</a:t>
            </a:r>
            <a:r>
              <a:rPr lang="de-DE" dirty="0" smtClean="0"/>
              <a:t> die organisch-biologische Landbaulehre, die auf ihren Arbeiten über die Pflege des Bodens und den Erhalt seiner langfristigen Fruchtbarkeit fußte. Diese Impulse führten in Deutschland dazu, dass sich Bauern, Gärtner, Winzer und Imker zum </a:t>
            </a:r>
            <a:r>
              <a:rPr lang="de-DE" dirty="0" smtClean="0">
                <a:hlinkClick r:id="rId11" tooltip="Bioland"/>
              </a:rPr>
              <a:t>Bioland</a:t>
            </a:r>
            <a:r>
              <a:rPr lang="de-DE" dirty="0" smtClean="0"/>
              <a:t>-Verband für organisch-biologischen Landbau zusammenschlossen und verbindliche Richtlinien zur ökologischen Landwirtschaft erarbeiteten. </a:t>
            </a:r>
            <a:endParaRPr lang="de-DE" dirty="0"/>
          </a:p>
        </p:txBody>
      </p:sp>
      <p:sp>
        <p:nvSpPr>
          <p:cNvPr id="4" name="Foliennummernplatzhalter 3"/>
          <p:cNvSpPr>
            <a:spLocks noGrp="1"/>
          </p:cNvSpPr>
          <p:nvPr>
            <p:ph type="sldNum" sz="quarter" idx="10"/>
          </p:nvPr>
        </p:nvSpPr>
        <p:spPr/>
        <p:txBody>
          <a:bodyPr/>
          <a:lstStyle/>
          <a:p>
            <a:fld id="{80818A04-C045-41E6-A747-E0C3506F5F9B}" type="slidenum">
              <a:rPr lang="de-DE" smtClean="0"/>
              <a:t>4</a:t>
            </a:fld>
            <a:endParaRPr lang="de-DE"/>
          </a:p>
        </p:txBody>
      </p:sp>
    </p:spTree>
    <p:extLst>
      <p:ext uri="{BB962C8B-B14F-4D97-AF65-F5344CB8AC3E}">
        <p14:creationId xmlns:p14="http://schemas.microsoft.com/office/powerpoint/2010/main" val="308168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Aus Ernterückständen und Grünschnitt wird hochwertiger Kompost Alle Pflanzenteile sind für den Biobauern wichtig. Ob Blatt, Halm, Blütenteile, Schalen – die </a:t>
            </a:r>
            <a:r>
              <a:rPr lang="de-DE" sz="1200" kern="1200" dirty="0" err="1" smtClean="0">
                <a:solidFill>
                  <a:schemeClr val="tx1"/>
                </a:solidFill>
                <a:effectLst/>
                <a:latin typeface="+mn-lt"/>
                <a:ea typeface="+mn-ea"/>
                <a:cs typeface="+mn-cs"/>
              </a:rPr>
              <a:t>organi-schen</a:t>
            </a:r>
            <a:r>
              <a:rPr lang="de-DE" sz="1200" kern="1200" dirty="0" smtClean="0">
                <a:solidFill>
                  <a:schemeClr val="tx1"/>
                </a:solidFill>
                <a:effectLst/>
                <a:latin typeface="+mn-lt"/>
                <a:ea typeface="+mn-ea"/>
                <a:cs typeface="+mn-cs"/>
              </a:rPr>
              <a:t> Bestandteile aus </a:t>
            </a:r>
            <a:r>
              <a:rPr lang="de-DE" sz="1200" kern="1200" dirty="0" err="1" smtClean="0">
                <a:solidFill>
                  <a:schemeClr val="tx1"/>
                </a:solidFill>
                <a:effectLst/>
                <a:latin typeface="+mn-lt"/>
                <a:ea typeface="+mn-ea"/>
                <a:cs typeface="+mn-cs"/>
              </a:rPr>
              <a:t>Bioanbau</a:t>
            </a:r>
            <a:r>
              <a:rPr lang="de-DE" sz="1200" kern="1200" dirty="0" smtClean="0">
                <a:solidFill>
                  <a:schemeClr val="tx1"/>
                </a:solidFill>
                <a:effectLst/>
                <a:latin typeface="+mn-lt"/>
                <a:ea typeface="+mn-ea"/>
                <a:cs typeface="+mn-cs"/>
              </a:rPr>
              <a:t> werden als Mist, Mulch oder Kompost dem Boden zurückgegeben. Eine möglichst umfassende Rückführung der Nährstoffe, wie z. B. Phosphor und Kalium, wird in Zukunft immer wichtiger werden. So wird zur Zeit z. B. erforscht, wie man die Nährstoffe aus der Bio-tonne schadstofffrei wiederverwerten kann.456Tiere liefern wertvollen Dünger Der Dung der Tiere ist hochwertige Nahrung für das Heer der Bodenlebewesen. Eine zu große Menge an natürlichem Dünger kann allerdings auch zerstöre-</a:t>
            </a:r>
            <a:r>
              <a:rPr lang="de-DE" sz="1200" kern="1200" dirty="0" err="1" smtClean="0">
                <a:solidFill>
                  <a:schemeClr val="tx1"/>
                </a:solidFill>
                <a:effectLst/>
                <a:latin typeface="+mn-lt"/>
                <a:ea typeface="+mn-ea"/>
                <a:cs typeface="+mn-cs"/>
              </a:rPr>
              <a:t>risch</a:t>
            </a:r>
            <a:r>
              <a:rPr lang="de-DE" sz="1200" kern="1200" dirty="0" smtClean="0">
                <a:solidFill>
                  <a:schemeClr val="tx1"/>
                </a:solidFill>
                <a:effectLst/>
                <a:latin typeface="+mn-lt"/>
                <a:ea typeface="+mn-ea"/>
                <a:cs typeface="+mn-cs"/>
              </a:rPr>
              <a:t> wirken. Im biologischen Landbau dürfen des-halb nur so viele Tiere gehalten werden, dass keine Überschüsse Grund- und Trinkwasser belasten oder gasförmig entweichen. 78Zwischenfrüchte helfen, den Boden zu schützen und CO2 zu </a:t>
            </a:r>
            <a:r>
              <a:rPr lang="de-DE" sz="1200" kern="1200" dirty="0" err="1" smtClean="0">
                <a:solidFill>
                  <a:schemeClr val="tx1"/>
                </a:solidFill>
                <a:effectLst/>
                <a:latin typeface="+mn-lt"/>
                <a:ea typeface="+mn-ea"/>
                <a:cs typeface="+mn-cs"/>
              </a:rPr>
              <a:t>bindenIm</a:t>
            </a:r>
            <a:r>
              <a:rPr lang="de-DE" sz="1200" kern="1200" dirty="0" smtClean="0">
                <a:solidFill>
                  <a:schemeClr val="tx1"/>
                </a:solidFill>
                <a:effectLst/>
                <a:latin typeface="+mn-lt"/>
                <a:ea typeface="+mn-ea"/>
                <a:cs typeface="+mn-cs"/>
              </a:rPr>
              <a:t> Anschluss an die eigentliche Feldfrucht (Weizen, Gerste etc.) wird im Biolandbau häufig im Herbst eine Zwischenfrucht (z. B. Senf) auf demselben Feld angebaut. Durch die Fähigkeit, CO2 und in einigen Fällen auch Stickstoff zu speichern, verbessern Zwi-</a:t>
            </a:r>
            <a:r>
              <a:rPr lang="de-DE" sz="1200" kern="1200" dirty="0" err="1" smtClean="0">
                <a:solidFill>
                  <a:schemeClr val="tx1"/>
                </a:solidFill>
                <a:effectLst/>
                <a:latin typeface="+mn-lt"/>
                <a:ea typeface="+mn-ea"/>
                <a:cs typeface="+mn-cs"/>
              </a:rPr>
              <a:t>schenfrüchte</a:t>
            </a:r>
            <a:r>
              <a:rPr lang="de-DE" sz="1200" kern="1200" dirty="0" smtClean="0">
                <a:solidFill>
                  <a:schemeClr val="tx1"/>
                </a:solidFill>
                <a:effectLst/>
                <a:latin typeface="+mn-lt"/>
                <a:ea typeface="+mn-ea"/>
                <a:cs typeface="+mn-cs"/>
              </a:rPr>
              <a:t> die Bodenfruchtbarkeit und schützen den Boden vor Erosion. Der Landwirt kann sie zur Gründüngung oder als Futtermittel nutzen. In den Boden eingearbeitet, tragen sie zur Humusmehrung bei und leisten so einen wichtigen Beitrag, die CO2-Überschüsse in der Luft zu senken. 910Leguminosen sammeln Stickstoff als Dünger aus der </a:t>
            </a:r>
            <a:r>
              <a:rPr lang="de-DE" sz="1200" kern="1200" dirty="0" err="1" smtClean="0">
                <a:solidFill>
                  <a:schemeClr val="tx1"/>
                </a:solidFill>
                <a:effectLst/>
                <a:latin typeface="+mn-lt"/>
                <a:ea typeface="+mn-ea"/>
                <a:cs typeface="+mn-cs"/>
              </a:rPr>
              <a:t>LuftLeguminosen</a:t>
            </a:r>
            <a:r>
              <a:rPr lang="de-DE" sz="1200" kern="1200" dirty="0" smtClean="0">
                <a:solidFill>
                  <a:schemeClr val="tx1"/>
                </a:solidFill>
                <a:effectLst/>
                <a:latin typeface="+mn-lt"/>
                <a:ea typeface="+mn-ea"/>
                <a:cs typeface="+mn-cs"/>
              </a:rPr>
              <a:t>, wie z. B. Luzerne und Ackerbohne, haben eine erstaunliche Fähigkeit, die sie für den biologischen Landbau so ungemein wertvoll machen: Mit Hilfe sogenannter Knöllchenbakterien an ihren Wurzeln können sie Stickstoff – einen unersetzlichen Pflanzennährstoff – aus der Luft aufnehmen und im Boden anreichern. Anschließend werden sie eingearbeitet und </a:t>
            </a:r>
            <a:r>
              <a:rPr lang="de-DE" sz="1200" kern="1200" dirty="0" err="1" smtClean="0">
                <a:solidFill>
                  <a:schemeClr val="tx1"/>
                </a:solidFill>
                <a:effectLst/>
                <a:latin typeface="+mn-lt"/>
                <a:ea typeface="+mn-ea"/>
                <a:cs typeface="+mn-cs"/>
              </a:rPr>
              <a:t>ver</a:t>
            </a:r>
            <a:r>
              <a:rPr lang="de-DE" sz="1200" kern="1200" dirty="0" smtClean="0">
                <a:solidFill>
                  <a:schemeClr val="tx1"/>
                </a:solidFill>
                <a:effectLst/>
                <a:latin typeface="+mn-lt"/>
                <a:ea typeface="+mn-ea"/>
                <a:cs typeface="+mn-cs"/>
              </a:rPr>
              <a:t>-wandeln sich nach und nach in wertvolle Pflanzen-nahrung für die Folgefrüchte, wie z. B. </a:t>
            </a:r>
            <a:r>
              <a:rPr lang="de-DE" sz="1200" kern="1200" smtClean="0">
                <a:solidFill>
                  <a:schemeClr val="tx1"/>
                </a:solidFill>
                <a:effectLst/>
                <a:latin typeface="+mn-lt"/>
                <a:ea typeface="+mn-ea"/>
                <a:cs typeface="+mn-cs"/>
              </a:rPr>
              <a:t>Weize</a:t>
            </a:r>
            <a:endParaRPr lang="de-DE" dirty="0"/>
          </a:p>
        </p:txBody>
      </p:sp>
      <p:sp>
        <p:nvSpPr>
          <p:cNvPr id="4" name="Foliennummernplatzhalter 3"/>
          <p:cNvSpPr>
            <a:spLocks noGrp="1"/>
          </p:cNvSpPr>
          <p:nvPr>
            <p:ph type="sldNum" sz="quarter" idx="10"/>
          </p:nvPr>
        </p:nvSpPr>
        <p:spPr/>
        <p:txBody>
          <a:bodyPr/>
          <a:lstStyle/>
          <a:p>
            <a:fld id="{80818A04-C045-41E6-A747-E0C3506F5F9B}" type="slidenum">
              <a:rPr lang="de-DE" smtClean="0"/>
              <a:t>6</a:t>
            </a:fld>
            <a:endParaRPr lang="de-DE"/>
          </a:p>
        </p:txBody>
      </p:sp>
    </p:spTree>
    <p:extLst>
      <p:ext uri="{BB962C8B-B14F-4D97-AF65-F5344CB8AC3E}">
        <p14:creationId xmlns:p14="http://schemas.microsoft.com/office/powerpoint/2010/main" val="121393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sollten wir für alle ausdrucken</a:t>
            </a:r>
            <a:endParaRPr lang="de-DE" dirty="0"/>
          </a:p>
        </p:txBody>
      </p:sp>
      <p:sp>
        <p:nvSpPr>
          <p:cNvPr id="4" name="Foliennummernplatzhalter 3"/>
          <p:cNvSpPr>
            <a:spLocks noGrp="1"/>
          </p:cNvSpPr>
          <p:nvPr>
            <p:ph type="sldNum" sz="quarter" idx="10"/>
          </p:nvPr>
        </p:nvSpPr>
        <p:spPr/>
        <p:txBody>
          <a:bodyPr/>
          <a:lstStyle/>
          <a:p>
            <a:fld id="{80818A04-C045-41E6-A747-E0C3506F5F9B}" type="slidenum">
              <a:rPr lang="de-DE" smtClean="0"/>
              <a:t>17</a:t>
            </a:fld>
            <a:endParaRPr lang="de-DE"/>
          </a:p>
        </p:txBody>
      </p:sp>
    </p:spTree>
    <p:extLst>
      <p:ext uri="{BB962C8B-B14F-4D97-AF65-F5344CB8AC3E}">
        <p14:creationId xmlns:p14="http://schemas.microsoft.com/office/powerpoint/2010/main" val="156435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elfoli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B6A5E31-30C2-40B3-A664-0171D2E49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7209" cy="6858000"/>
          </a:xfrm>
          <a:prstGeom prst="rect">
            <a:avLst/>
          </a:prstGeom>
        </p:spPr>
      </p:pic>
      <p:sp>
        <p:nvSpPr>
          <p:cNvPr id="8" name="Titel 1">
            <a:extLst>
              <a:ext uri="{FF2B5EF4-FFF2-40B4-BE49-F238E27FC236}">
                <a16:creationId xmlns:a16="http://schemas.microsoft.com/office/drawing/2014/main" id="{41905BE4-3C4B-44FB-99D5-C2EFC015FA0C}"/>
              </a:ext>
            </a:extLst>
          </p:cNvPr>
          <p:cNvSpPr txBox="1">
            <a:spLocks/>
          </p:cNvSpPr>
          <p:nvPr/>
        </p:nvSpPr>
        <p:spPr>
          <a:xfrm>
            <a:off x="1" y="3318511"/>
            <a:ext cx="10746924" cy="2494610"/>
          </a:xfrm>
          <a:prstGeom prst="rect">
            <a:avLst/>
          </a:prstGeom>
          <a:solidFill>
            <a:schemeClr val="accent2">
              <a:alpha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marL="265113"/>
            <a:endParaRPr lang="de-DE" dirty="0">
              <a:solidFill>
                <a:schemeClr val="bg1"/>
              </a:solidFill>
            </a:endParaRPr>
          </a:p>
        </p:txBody>
      </p:sp>
      <p:sp>
        <p:nvSpPr>
          <p:cNvPr id="9" name="Textplatzhalter 2">
            <a:extLst>
              <a:ext uri="{FF2B5EF4-FFF2-40B4-BE49-F238E27FC236}">
                <a16:creationId xmlns:a16="http://schemas.microsoft.com/office/drawing/2014/main" id="{F2D824E5-EDE7-4F7A-AE2C-CE31A4662ACC}"/>
              </a:ext>
            </a:extLst>
          </p:cNvPr>
          <p:cNvSpPr>
            <a:spLocks noGrp="1"/>
          </p:cNvSpPr>
          <p:nvPr>
            <p:ph type="body" idx="1" hasCustomPrompt="1"/>
          </p:nvPr>
        </p:nvSpPr>
        <p:spPr>
          <a:xfrm>
            <a:off x="623888" y="4682572"/>
            <a:ext cx="3824287" cy="540000"/>
          </a:xfrm>
          <a:prstGeom prst="rect">
            <a:avLst/>
          </a:prstGeom>
        </p:spPr>
        <p:txBody>
          <a:bodyPr>
            <a:noAutofit/>
          </a:bodyPr>
          <a:lstStyle>
            <a:lvl1pPr marL="0" indent="0" algn="l" defTabSz="914400" rtl="0" eaLnBrk="1" latinLnBrk="0" hangingPunct="1">
              <a:lnSpc>
                <a:spcPct val="90000"/>
              </a:lnSpc>
              <a:spcBef>
                <a:spcPct val="0"/>
              </a:spcBef>
              <a:buNone/>
              <a:defRPr lang="de-DE" sz="2000" kern="1200" cap="all" baseline="0" dirty="0">
                <a:solidFill>
                  <a:schemeClr val="bg1"/>
                </a:solidFill>
                <a:latin typeface="+mn-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Referent, Funktion,</a:t>
            </a:r>
            <a:br>
              <a:rPr lang="de-DE" dirty="0"/>
            </a:br>
            <a:r>
              <a:rPr lang="de-DE" dirty="0"/>
              <a:t>Ort &amp; Datum</a:t>
            </a:r>
          </a:p>
        </p:txBody>
      </p:sp>
      <p:sp>
        <p:nvSpPr>
          <p:cNvPr id="10" name="Titel 1">
            <a:extLst>
              <a:ext uri="{FF2B5EF4-FFF2-40B4-BE49-F238E27FC236}">
                <a16:creationId xmlns:a16="http://schemas.microsoft.com/office/drawing/2014/main" id="{B623C1B2-EB5D-40BD-916F-C5D3FB3735E5}"/>
              </a:ext>
            </a:extLst>
          </p:cNvPr>
          <p:cNvSpPr>
            <a:spLocks noGrp="1"/>
          </p:cNvSpPr>
          <p:nvPr>
            <p:ph type="title" hasCustomPrompt="1"/>
          </p:nvPr>
        </p:nvSpPr>
        <p:spPr>
          <a:xfrm>
            <a:off x="642937" y="3832860"/>
            <a:ext cx="9815513" cy="678262"/>
          </a:xfrm>
        </p:spPr>
        <p:txBody>
          <a:bodyPr lIns="0" anchor="ctr">
            <a:noAutofit/>
          </a:bodyPr>
          <a:lstStyle>
            <a:lvl1pPr>
              <a:defRPr sz="5400" cap="all" baseline="0">
                <a:solidFill>
                  <a:schemeClr val="bg1"/>
                </a:solidFill>
              </a:defRPr>
            </a:lvl1pPr>
          </a:lstStyle>
          <a:p>
            <a:r>
              <a:rPr lang="de-DE" dirty="0"/>
              <a:t>THEMA DES VORTRAGS</a:t>
            </a:r>
          </a:p>
        </p:txBody>
      </p:sp>
      <p:pic>
        <p:nvPicPr>
          <p:cNvPr id="11" name="Grafik 10">
            <a:extLst>
              <a:ext uri="{FF2B5EF4-FFF2-40B4-BE49-F238E27FC236}">
                <a16:creationId xmlns:a16="http://schemas.microsoft.com/office/drawing/2014/main" id="{5BD8263F-2AAC-4BE0-AA1A-FE9991FAD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14" name="Grafik 13">
            <a:extLst>
              <a:ext uri="{FF2B5EF4-FFF2-40B4-BE49-F238E27FC236}">
                <a16:creationId xmlns:a16="http://schemas.microsoft.com/office/drawing/2014/main" id="{5BD8263F-2AAC-4BE0-AA1A-FE9991FAD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428815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nächstes Kap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7DA7AC5-9840-4A77-88F1-28FC2FBD7D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0" name="Grafik 19">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3" name="Textplatzhalter 2"/>
          <p:cNvSpPr>
            <a:spLocks noGrp="1"/>
          </p:cNvSpPr>
          <p:nvPr>
            <p:ph type="body" sz="quarter" idx="10" hasCustomPrompt="1"/>
          </p:nvPr>
        </p:nvSpPr>
        <p:spPr>
          <a:xfrm>
            <a:off x="2136230" y="3327649"/>
            <a:ext cx="5325348" cy="1080000"/>
          </a:xfrm>
          <a:solidFill>
            <a:srgbClr val="FFFFFF">
              <a:alpha val="80000"/>
            </a:srgbClr>
          </a:solidFill>
        </p:spPr>
        <p:txBody>
          <a:bodyPr anchor="ctr">
            <a:normAutofit/>
          </a:bodyPr>
          <a:lstStyle>
            <a:lvl1pPr marL="355600" indent="0" algn="l">
              <a:buFontTx/>
              <a:buNone/>
              <a:defRPr sz="2800" baseline="0"/>
            </a:lvl1pPr>
          </a:lstStyle>
          <a:p>
            <a:pPr lvl="0"/>
            <a:r>
              <a:rPr lang="de-DE" dirty="0" smtClean="0"/>
              <a:t>Nächstes Kapitel</a:t>
            </a:r>
            <a:endParaRPr lang="de-DE" dirty="0"/>
          </a:p>
        </p:txBody>
      </p:sp>
      <p:sp>
        <p:nvSpPr>
          <p:cNvPr id="5" name="Textplatzhalter 4"/>
          <p:cNvSpPr>
            <a:spLocks noGrp="1"/>
          </p:cNvSpPr>
          <p:nvPr>
            <p:ph type="body" sz="quarter" idx="11" hasCustomPrompt="1"/>
          </p:nvPr>
        </p:nvSpPr>
        <p:spPr>
          <a:xfrm>
            <a:off x="1055143" y="3327400"/>
            <a:ext cx="1081087" cy="1083174"/>
          </a:xfrm>
          <a:solidFill>
            <a:schemeClr val="accent2"/>
          </a:solidFill>
        </p:spPr>
        <p:txBody>
          <a:bodyPr anchor="ctr">
            <a:normAutofit/>
          </a:bodyPr>
          <a:lstStyle>
            <a:lvl1pPr marL="0" indent="85725" algn="ctr">
              <a:buNone/>
              <a:defRPr sz="4000">
                <a:solidFill>
                  <a:schemeClr val="bg1"/>
                </a:solidFill>
              </a:defRPr>
            </a:lvl1pPr>
          </a:lstStyle>
          <a:p>
            <a:pPr lvl="0"/>
            <a:r>
              <a:rPr lang="de-DE" dirty="0" smtClean="0"/>
              <a:t>1</a:t>
            </a:r>
            <a:endParaRPr lang="de-DE" dirty="0"/>
          </a:p>
        </p:txBody>
      </p:sp>
      <p:pic>
        <p:nvPicPr>
          <p:cNvPr id="8" name="Grafik 7">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10" name="Grafik 9">
            <a:extLst>
              <a:ext uri="{FF2B5EF4-FFF2-40B4-BE49-F238E27FC236}">
                <a16:creationId xmlns:a16="http://schemas.microsoft.com/office/drawing/2014/main" id="{F61543E3-A0C9-4C9B-A278-0C001FF082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29611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b_nächstes Kapitel">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7DA7AC5-9840-4A77-88F1-28FC2FBD7D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0" name="Grafik 19">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3" name="Textplatzhalter 2"/>
          <p:cNvSpPr>
            <a:spLocks noGrp="1"/>
          </p:cNvSpPr>
          <p:nvPr>
            <p:ph type="body" sz="quarter" idx="10" hasCustomPrompt="1"/>
          </p:nvPr>
        </p:nvSpPr>
        <p:spPr>
          <a:xfrm>
            <a:off x="1602830" y="4159000"/>
            <a:ext cx="5325348" cy="1080000"/>
          </a:xfrm>
          <a:solidFill>
            <a:srgbClr val="FFFFFF">
              <a:alpha val="80000"/>
            </a:srgbClr>
          </a:solidFill>
        </p:spPr>
        <p:txBody>
          <a:bodyPr anchor="ctr">
            <a:normAutofit/>
          </a:bodyPr>
          <a:lstStyle>
            <a:lvl1pPr marL="355600" indent="0" algn="l">
              <a:buFontTx/>
              <a:buNone/>
              <a:defRPr sz="2800" baseline="0"/>
            </a:lvl1pPr>
          </a:lstStyle>
          <a:p>
            <a:pPr lvl="0"/>
            <a:r>
              <a:rPr lang="de-DE" dirty="0" smtClean="0"/>
              <a:t>Nächstes Kapitel</a:t>
            </a:r>
            <a:endParaRPr lang="de-DE" dirty="0"/>
          </a:p>
        </p:txBody>
      </p:sp>
      <p:sp>
        <p:nvSpPr>
          <p:cNvPr id="5" name="Textplatzhalter 4"/>
          <p:cNvSpPr>
            <a:spLocks noGrp="1"/>
          </p:cNvSpPr>
          <p:nvPr>
            <p:ph type="body" sz="quarter" idx="11" hasCustomPrompt="1"/>
          </p:nvPr>
        </p:nvSpPr>
        <p:spPr>
          <a:xfrm>
            <a:off x="521743" y="4158751"/>
            <a:ext cx="1081087" cy="1083174"/>
          </a:xfrm>
          <a:solidFill>
            <a:schemeClr val="accent2"/>
          </a:solidFill>
        </p:spPr>
        <p:txBody>
          <a:bodyPr anchor="ctr">
            <a:normAutofit/>
          </a:bodyPr>
          <a:lstStyle>
            <a:lvl1pPr marL="0" indent="85725" algn="ctr">
              <a:buNone/>
              <a:defRPr sz="4000">
                <a:solidFill>
                  <a:schemeClr val="bg1"/>
                </a:solidFill>
              </a:defRPr>
            </a:lvl1pPr>
          </a:lstStyle>
          <a:p>
            <a:pPr lvl="0"/>
            <a:r>
              <a:rPr lang="de-DE" dirty="0" smtClean="0"/>
              <a:t>1</a:t>
            </a:r>
            <a:endParaRPr lang="de-DE" dirty="0"/>
          </a:p>
        </p:txBody>
      </p:sp>
      <p:pic>
        <p:nvPicPr>
          <p:cNvPr id="8" name="Grafik 7">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7" name="Grafik 6">
            <a:extLst>
              <a:ext uri="{FF2B5EF4-FFF2-40B4-BE49-F238E27FC236}">
                <a16:creationId xmlns:a16="http://schemas.microsoft.com/office/drawing/2014/main" id="{F61543E3-A0C9-4C9B-A278-0C001FF082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28473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d_nächstes Kap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7DA7AC5-9840-4A77-88F1-28FC2FBD7D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20" name="Grafik 19">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3" name="Textplatzhalter 2"/>
          <p:cNvSpPr>
            <a:spLocks noGrp="1"/>
          </p:cNvSpPr>
          <p:nvPr>
            <p:ph type="body" sz="quarter" idx="10" hasCustomPrompt="1"/>
          </p:nvPr>
        </p:nvSpPr>
        <p:spPr>
          <a:xfrm>
            <a:off x="5552530" y="3429000"/>
            <a:ext cx="5325348" cy="1080000"/>
          </a:xfrm>
          <a:solidFill>
            <a:srgbClr val="FFFFFF">
              <a:alpha val="80000"/>
            </a:srgbClr>
          </a:solidFill>
        </p:spPr>
        <p:txBody>
          <a:bodyPr anchor="ctr">
            <a:normAutofit/>
          </a:bodyPr>
          <a:lstStyle>
            <a:lvl1pPr marL="355600" indent="0" algn="l">
              <a:buFontTx/>
              <a:buNone/>
              <a:defRPr sz="2800" baseline="0"/>
            </a:lvl1pPr>
          </a:lstStyle>
          <a:p>
            <a:pPr lvl="0"/>
            <a:r>
              <a:rPr lang="de-DE" dirty="0" smtClean="0"/>
              <a:t>Nächstes Kapitel</a:t>
            </a:r>
            <a:endParaRPr lang="de-DE" dirty="0"/>
          </a:p>
        </p:txBody>
      </p:sp>
      <p:sp>
        <p:nvSpPr>
          <p:cNvPr id="5" name="Textplatzhalter 4"/>
          <p:cNvSpPr>
            <a:spLocks noGrp="1"/>
          </p:cNvSpPr>
          <p:nvPr>
            <p:ph type="body" sz="quarter" idx="11" hasCustomPrompt="1"/>
          </p:nvPr>
        </p:nvSpPr>
        <p:spPr>
          <a:xfrm>
            <a:off x="4471443" y="3428751"/>
            <a:ext cx="1081087" cy="1083174"/>
          </a:xfrm>
          <a:solidFill>
            <a:schemeClr val="accent2"/>
          </a:solidFill>
        </p:spPr>
        <p:txBody>
          <a:bodyPr anchor="ctr">
            <a:normAutofit/>
          </a:bodyPr>
          <a:lstStyle>
            <a:lvl1pPr marL="0" indent="85725" algn="ctr">
              <a:buNone/>
              <a:defRPr sz="4000">
                <a:solidFill>
                  <a:schemeClr val="bg1"/>
                </a:solidFill>
              </a:defRPr>
            </a:lvl1pPr>
          </a:lstStyle>
          <a:p>
            <a:pPr lvl="0"/>
            <a:r>
              <a:rPr lang="de-DE" dirty="0" smtClean="0"/>
              <a:t>1</a:t>
            </a:r>
            <a:endParaRPr lang="de-DE" dirty="0"/>
          </a:p>
        </p:txBody>
      </p:sp>
      <p:pic>
        <p:nvPicPr>
          <p:cNvPr id="8" name="Grafik 7">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9" name="Grafik 8">
            <a:extLst>
              <a:ext uri="{FF2B5EF4-FFF2-40B4-BE49-F238E27FC236}">
                <a16:creationId xmlns:a16="http://schemas.microsoft.com/office/drawing/2014/main" id="{F61543E3-A0C9-4C9B-A278-0C001FF082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79687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c_nächstes Kapitel">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7DA7AC5-9840-4A77-88F1-28FC2FBD7D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0" name="Grafik 19">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3" name="Textplatzhalter 2"/>
          <p:cNvSpPr>
            <a:spLocks noGrp="1"/>
          </p:cNvSpPr>
          <p:nvPr>
            <p:ph type="body" sz="quarter" idx="10" hasCustomPrompt="1"/>
          </p:nvPr>
        </p:nvSpPr>
        <p:spPr>
          <a:xfrm>
            <a:off x="1577430" y="1288800"/>
            <a:ext cx="5325348" cy="1080000"/>
          </a:xfrm>
          <a:solidFill>
            <a:srgbClr val="FFFFFF">
              <a:alpha val="80000"/>
            </a:srgbClr>
          </a:solidFill>
        </p:spPr>
        <p:txBody>
          <a:bodyPr anchor="ctr">
            <a:normAutofit/>
          </a:bodyPr>
          <a:lstStyle>
            <a:lvl1pPr marL="355600" indent="0" algn="l">
              <a:buFontTx/>
              <a:buNone/>
              <a:defRPr sz="2800" baseline="0"/>
            </a:lvl1pPr>
          </a:lstStyle>
          <a:p>
            <a:pPr lvl="0"/>
            <a:r>
              <a:rPr lang="de-DE" dirty="0" smtClean="0"/>
              <a:t>Nächstes Kapitel</a:t>
            </a:r>
            <a:endParaRPr lang="de-DE" dirty="0"/>
          </a:p>
        </p:txBody>
      </p:sp>
      <p:sp>
        <p:nvSpPr>
          <p:cNvPr id="5" name="Textplatzhalter 4"/>
          <p:cNvSpPr>
            <a:spLocks noGrp="1"/>
          </p:cNvSpPr>
          <p:nvPr>
            <p:ph type="body" sz="quarter" idx="11" hasCustomPrompt="1"/>
          </p:nvPr>
        </p:nvSpPr>
        <p:spPr>
          <a:xfrm>
            <a:off x="496343" y="1288551"/>
            <a:ext cx="1081087" cy="1083174"/>
          </a:xfrm>
          <a:solidFill>
            <a:schemeClr val="accent2"/>
          </a:solidFill>
        </p:spPr>
        <p:txBody>
          <a:bodyPr anchor="ctr">
            <a:normAutofit/>
          </a:bodyPr>
          <a:lstStyle>
            <a:lvl1pPr marL="0" indent="85725" algn="ctr">
              <a:buNone/>
              <a:defRPr sz="4000">
                <a:solidFill>
                  <a:schemeClr val="bg1"/>
                </a:solidFill>
              </a:defRPr>
            </a:lvl1pPr>
          </a:lstStyle>
          <a:p>
            <a:pPr lvl="0"/>
            <a:r>
              <a:rPr lang="de-DE" dirty="0" smtClean="0"/>
              <a:t>1</a:t>
            </a:r>
            <a:endParaRPr lang="de-DE" dirty="0"/>
          </a:p>
        </p:txBody>
      </p:sp>
      <p:pic>
        <p:nvPicPr>
          <p:cNvPr id="8" name="Grafik 7">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10" name="Grafik 9">
            <a:extLst>
              <a:ext uri="{FF2B5EF4-FFF2-40B4-BE49-F238E27FC236}">
                <a16:creationId xmlns:a16="http://schemas.microsoft.com/office/drawing/2014/main" id="{F61543E3-A0C9-4C9B-A278-0C001FF082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403100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e_nächstes Kap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7DA7AC5-9840-4A77-88F1-28FC2FBD7D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0" name="Grafik 19">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3" name="Textplatzhalter 2"/>
          <p:cNvSpPr>
            <a:spLocks noGrp="1"/>
          </p:cNvSpPr>
          <p:nvPr>
            <p:ph type="body" sz="quarter" idx="10" hasCustomPrompt="1"/>
          </p:nvPr>
        </p:nvSpPr>
        <p:spPr>
          <a:xfrm>
            <a:off x="1513930" y="4203700"/>
            <a:ext cx="5325348" cy="1080000"/>
          </a:xfrm>
          <a:solidFill>
            <a:srgbClr val="FFFFFF">
              <a:alpha val="80000"/>
            </a:srgbClr>
          </a:solidFill>
        </p:spPr>
        <p:txBody>
          <a:bodyPr anchor="ctr">
            <a:normAutofit/>
          </a:bodyPr>
          <a:lstStyle>
            <a:lvl1pPr marL="355600" indent="0" algn="l">
              <a:buFontTx/>
              <a:buNone/>
              <a:defRPr sz="2800" baseline="0"/>
            </a:lvl1pPr>
          </a:lstStyle>
          <a:p>
            <a:pPr lvl="0"/>
            <a:r>
              <a:rPr lang="de-DE" dirty="0" smtClean="0"/>
              <a:t>Nächstes Kapitel</a:t>
            </a:r>
            <a:endParaRPr lang="de-DE" dirty="0"/>
          </a:p>
        </p:txBody>
      </p:sp>
      <p:sp>
        <p:nvSpPr>
          <p:cNvPr id="5" name="Textplatzhalter 4"/>
          <p:cNvSpPr>
            <a:spLocks noGrp="1"/>
          </p:cNvSpPr>
          <p:nvPr>
            <p:ph type="body" sz="quarter" idx="11" hasCustomPrompt="1"/>
          </p:nvPr>
        </p:nvSpPr>
        <p:spPr>
          <a:xfrm>
            <a:off x="432843" y="4203451"/>
            <a:ext cx="1081087" cy="1083174"/>
          </a:xfrm>
          <a:solidFill>
            <a:schemeClr val="accent2"/>
          </a:solidFill>
        </p:spPr>
        <p:txBody>
          <a:bodyPr anchor="ctr">
            <a:normAutofit/>
          </a:bodyPr>
          <a:lstStyle>
            <a:lvl1pPr marL="0" indent="85725" algn="ctr">
              <a:buNone/>
              <a:defRPr sz="4000">
                <a:solidFill>
                  <a:schemeClr val="bg1"/>
                </a:solidFill>
              </a:defRPr>
            </a:lvl1pPr>
          </a:lstStyle>
          <a:p>
            <a:pPr lvl="0"/>
            <a:r>
              <a:rPr lang="de-DE" dirty="0" smtClean="0"/>
              <a:t>1</a:t>
            </a:r>
            <a:endParaRPr lang="de-DE" dirty="0"/>
          </a:p>
        </p:txBody>
      </p:sp>
      <p:pic>
        <p:nvPicPr>
          <p:cNvPr id="8" name="Grafik 7">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9" name="Grafik 8">
            <a:extLst>
              <a:ext uri="{FF2B5EF4-FFF2-40B4-BE49-F238E27FC236}">
                <a16:creationId xmlns:a16="http://schemas.microsoft.com/office/drawing/2014/main" id="{F61543E3-A0C9-4C9B-A278-0C001FF082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165772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g_nächstes Kap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7DA7AC5-9840-4A77-88F1-28FC2FBD7D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20" name="Grafik 19">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3" name="Textplatzhalter 2"/>
          <p:cNvSpPr>
            <a:spLocks noGrp="1"/>
          </p:cNvSpPr>
          <p:nvPr>
            <p:ph type="body" sz="quarter" idx="10" hasCustomPrompt="1"/>
          </p:nvPr>
        </p:nvSpPr>
        <p:spPr>
          <a:xfrm>
            <a:off x="2310077" y="4749300"/>
            <a:ext cx="5325348" cy="1080000"/>
          </a:xfrm>
          <a:solidFill>
            <a:srgbClr val="FFFFFF">
              <a:alpha val="80000"/>
            </a:srgbClr>
          </a:solidFill>
        </p:spPr>
        <p:txBody>
          <a:bodyPr anchor="ctr">
            <a:normAutofit/>
          </a:bodyPr>
          <a:lstStyle>
            <a:lvl1pPr marL="355600" indent="0" algn="l">
              <a:buFontTx/>
              <a:buNone/>
              <a:defRPr sz="2800" baseline="0"/>
            </a:lvl1pPr>
          </a:lstStyle>
          <a:p>
            <a:pPr lvl="0"/>
            <a:r>
              <a:rPr lang="de-DE" dirty="0" smtClean="0"/>
              <a:t>Nächstes Kapitel</a:t>
            </a:r>
            <a:endParaRPr lang="de-DE" dirty="0"/>
          </a:p>
        </p:txBody>
      </p:sp>
      <p:sp>
        <p:nvSpPr>
          <p:cNvPr id="5" name="Textplatzhalter 4"/>
          <p:cNvSpPr>
            <a:spLocks noGrp="1"/>
          </p:cNvSpPr>
          <p:nvPr>
            <p:ph type="body" sz="quarter" idx="11" hasCustomPrompt="1"/>
          </p:nvPr>
        </p:nvSpPr>
        <p:spPr>
          <a:xfrm>
            <a:off x="1228990" y="4749051"/>
            <a:ext cx="1081087" cy="1083174"/>
          </a:xfrm>
          <a:solidFill>
            <a:schemeClr val="accent2"/>
          </a:solidFill>
        </p:spPr>
        <p:txBody>
          <a:bodyPr anchor="ctr">
            <a:normAutofit/>
          </a:bodyPr>
          <a:lstStyle>
            <a:lvl1pPr marL="0" indent="85725" algn="ctr">
              <a:buNone/>
              <a:defRPr sz="4000">
                <a:solidFill>
                  <a:schemeClr val="bg1"/>
                </a:solidFill>
              </a:defRPr>
            </a:lvl1pPr>
          </a:lstStyle>
          <a:p>
            <a:pPr lvl="0"/>
            <a:r>
              <a:rPr lang="de-DE" dirty="0" smtClean="0"/>
              <a:t>1</a:t>
            </a:r>
            <a:endParaRPr lang="de-DE" dirty="0"/>
          </a:p>
        </p:txBody>
      </p:sp>
      <p:pic>
        <p:nvPicPr>
          <p:cNvPr id="8" name="Grafik 7">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10" name="Grafik 9">
            <a:extLst>
              <a:ext uri="{FF2B5EF4-FFF2-40B4-BE49-F238E27FC236}">
                <a16:creationId xmlns:a16="http://schemas.microsoft.com/office/drawing/2014/main" id="{F61543E3-A0C9-4C9B-A278-0C001FF082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87212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f_nächstes Kapitel">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6082"/>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9">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3" name="Textplatzhalter 2"/>
          <p:cNvSpPr>
            <a:spLocks noGrp="1"/>
          </p:cNvSpPr>
          <p:nvPr>
            <p:ph type="body" sz="quarter" idx="10" hasCustomPrompt="1"/>
          </p:nvPr>
        </p:nvSpPr>
        <p:spPr>
          <a:xfrm>
            <a:off x="1700212" y="4524375"/>
            <a:ext cx="5325348" cy="1080000"/>
          </a:xfrm>
          <a:solidFill>
            <a:srgbClr val="FFFFFF">
              <a:alpha val="80000"/>
            </a:srgbClr>
          </a:solidFill>
        </p:spPr>
        <p:txBody>
          <a:bodyPr anchor="ctr">
            <a:normAutofit/>
          </a:bodyPr>
          <a:lstStyle>
            <a:lvl1pPr marL="355600" indent="0" algn="l">
              <a:buFontTx/>
              <a:buNone/>
              <a:defRPr sz="2800" baseline="0"/>
            </a:lvl1pPr>
          </a:lstStyle>
          <a:p>
            <a:pPr lvl="0"/>
            <a:r>
              <a:rPr lang="de-DE" dirty="0" smtClean="0"/>
              <a:t>Nächstes Kapitel</a:t>
            </a:r>
            <a:endParaRPr lang="de-DE" dirty="0"/>
          </a:p>
        </p:txBody>
      </p:sp>
      <p:sp>
        <p:nvSpPr>
          <p:cNvPr id="5" name="Textplatzhalter 4"/>
          <p:cNvSpPr>
            <a:spLocks noGrp="1"/>
          </p:cNvSpPr>
          <p:nvPr>
            <p:ph type="body" sz="quarter" idx="11" hasCustomPrompt="1"/>
          </p:nvPr>
        </p:nvSpPr>
        <p:spPr>
          <a:xfrm>
            <a:off x="619125" y="4524126"/>
            <a:ext cx="1081087" cy="1083174"/>
          </a:xfrm>
          <a:solidFill>
            <a:schemeClr val="accent2"/>
          </a:solidFill>
        </p:spPr>
        <p:txBody>
          <a:bodyPr anchor="ctr">
            <a:normAutofit/>
          </a:bodyPr>
          <a:lstStyle>
            <a:lvl1pPr marL="0" indent="85725" algn="ctr">
              <a:buNone/>
              <a:defRPr sz="4000">
                <a:solidFill>
                  <a:schemeClr val="bg1"/>
                </a:solidFill>
              </a:defRPr>
            </a:lvl1pPr>
          </a:lstStyle>
          <a:p>
            <a:pPr lvl="0"/>
            <a:r>
              <a:rPr lang="de-DE" dirty="0" smtClean="0"/>
              <a:t>1</a:t>
            </a:r>
            <a:endParaRPr lang="de-DE" dirty="0"/>
          </a:p>
        </p:txBody>
      </p:sp>
      <p:pic>
        <p:nvPicPr>
          <p:cNvPr id="8" name="Grafik 7">
            <a:extLst>
              <a:ext uri="{FF2B5EF4-FFF2-40B4-BE49-F238E27FC236}">
                <a16:creationId xmlns:a16="http://schemas.microsoft.com/office/drawing/2014/main" id="{F61543E3-A0C9-4C9B-A278-0C001FF08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10" name="Grafik 9">
            <a:extLst>
              <a:ext uri="{FF2B5EF4-FFF2-40B4-BE49-F238E27FC236}">
                <a16:creationId xmlns:a16="http://schemas.microsoft.com/office/drawing/2014/main" id="{F61543E3-A0C9-4C9B-A278-0C001FF082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202074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h_nächstes Kapitel_leer">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F61543E3-A0C9-4C9B-A278-0C001FF082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3" name="Textplatzhalter 2"/>
          <p:cNvSpPr>
            <a:spLocks noGrp="1"/>
          </p:cNvSpPr>
          <p:nvPr>
            <p:ph type="body" sz="quarter" idx="10" hasCustomPrompt="1"/>
          </p:nvPr>
        </p:nvSpPr>
        <p:spPr>
          <a:xfrm>
            <a:off x="2555330" y="4603500"/>
            <a:ext cx="5325348" cy="1080000"/>
          </a:xfrm>
          <a:solidFill>
            <a:srgbClr val="FFFFFF">
              <a:alpha val="80000"/>
            </a:srgbClr>
          </a:solidFill>
        </p:spPr>
        <p:txBody>
          <a:bodyPr anchor="ctr">
            <a:normAutofit/>
          </a:bodyPr>
          <a:lstStyle>
            <a:lvl1pPr marL="355600" indent="0" algn="l">
              <a:buFontTx/>
              <a:buNone/>
              <a:defRPr sz="2800" baseline="0"/>
            </a:lvl1pPr>
          </a:lstStyle>
          <a:p>
            <a:pPr lvl="0"/>
            <a:r>
              <a:rPr lang="de-DE" dirty="0" smtClean="0"/>
              <a:t>Nächstes Kapitel</a:t>
            </a:r>
            <a:endParaRPr lang="de-DE" dirty="0"/>
          </a:p>
        </p:txBody>
      </p:sp>
      <p:sp>
        <p:nvSpPr>
          <p:cNvPr id="5" name="Textplatzhalter 4"/>
          <p:cNvSpPr>
            <a:spLocks noGrp="1"/>
          </p:cNvSpPr>
          <p:nvPr>
            <p:ph type="body" sz="quarter" idx="11" hasCustomPrompt="1"/>
          </p:nvPr>
        </p:nvSpPr>
        <p:spPr>
          <a:xfrm>
            <a:off x="1474243" y="4603251"/>
            <a:ext cx="1081087" cy="1083174"/>
          </a:xfrm>
          <a:solidFill>
            <a:schemeClr val="accent2"/>
          </a:solidFill>
        </p:spPr>
        <p:txBody>
          <a:bodyPr anchor="ctr">
            <a:normAutofit/>
          </a:bodyPr>
          <a:lstStyle>
            <a:lvl1pPr marL="0" indent="85725" algn="ctr">
              <a:buNone/>
              <a:defRPr sz="4000">
                <a:solidFill>
                  <a:schemeClr val="bg1"/>
                </a:solidFill>
              </a:defRPr>
            </a:lvl1pPr>
          </a:lstStyle>
          <a:p>
            <a:pPr lvl="0"/>
            <a:r>
              <a:rPr lang="de-DE" dirty="0" smtClean="0"/>
              <a:t>1</a:t>
            </a:r>
            <a:endParaRPr lang="de-DE" dirty="0"/>
          </a:p>
        </p:txBody>
      </p:sp>
      <p:pic>
        <p:nvPicPr>
          <p:cNvPr id="6" name="Grafik 5">
            <a:extLst>
              <a:ext uri="{FF2B5EF4-FFF2-40B4-BE49-F238E27FC236}">
                <a16:creationId xmlns:a16="http://schemas.microsoft.com/office/drawing/2014/main" id="{F61543E3-A0C9-4C9B-A278-0C001FF082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7" name="Picture 2" descr="M:\Till\2_Präsentationen\1. neue Präsentationen\1. Vorlagen\Agentur\Hinweis_Kapit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599" y="0"/>
            <a:ext cx="2147888" cy="5559496"/>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F61543E3-A0C9-4C9B-A278-0C001FF082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371716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79A35-D07E-4CD1-B37F-868DF04F0CFB}"/>
              </a:ext>
            </a:extLst>
          </p:cNvPr>
          <p:cNvSpPr>
            <a:spLocks noGrp="1"/>
          </p:cNvSpPr>
          <p:nvPr>
            <p:ph type="title"/>
          </p:nvPr>
        </p:nvSpPr>
        <p:spPr/>
        <p:txBody>
          <a:bodyPr/>
          <a:lstStyle/>
          <a:p>
            <a:r>
              <a:rPr lang="de-DE" smtClean="0"/>
              <a:t>Titelmasterformat durch Klicken bearbeiten</a:t>
            </a:r>
            <a:endParaRPr lang="de-DE" dirty="0"/>
          </a:p>
        </p:txBody>
      </p:sp>
      <p:sp>
        <p:nvSpPr>
          <p:cNvPr id="3" name="Datumsplatzhalter 2">
            <a:extLst>
              <a:ext uri="{FF2B5EF4-FFF2-40B4-BE49-F238E27FC236}">
                <a16:creationId xmlns:a16="http://schemas.microsoft.com/office/drawing/2014/main" id="{3559A574-6608-4819-8401-193D4B1B3E71}"/>
              </a:ext>
            </a:extLst>
          </p:cNvPr>
          <p:cNvSpPr>
            <a:spLocks noGrp="1"/>
          </p:cNvSpPr>
          <p:nvPr>
            <p:ph type="dt" sz="half" idx="10"/>
          </p:nvPr>
        </p:nvSpPr>
        <p:spPr/>
        <p:txBody>
          <a:bodyPr/>
          <a:lstStyle/>
          <a:p>
            <a:fld id="{DDA1F67C-D686-42AB-AB30-96131A044B5F}" type="datetime1">
              <a:rPr lang="de-DE" smtClean="0"/>
              <a:t>08.11.2019</a:t>
            </a:fld>
            <a:endParaRPr lang="de-DE"/>
          </a:p>
        </p:txBody>
      </p:sp>
      <p:sp>
        <p:nvSpPr>
          <p:cNvPr id="4" name="Fußzeilenplatzhalter 3">
            <a:extLst>
              <a:ext uri="{FF2B5EF4-FFF2-40B4-BE49-F238E27FC236}">
                <a16:creationId xmlns:a16="http://schemas.microsoft.com/office/drawing/2014/main" id="{497CFA26-AF76-47AD-88CC-74681001A10B}"/>
              </a:ext>
            </a:extLst>
          </p:cNvPr>
          <p:cNvSpPr>
            <a:spLocks noGrp="1"/>
          </p:cNvSpPr>
          <p:nvPr>
            <p:ph type="ftr" sz="quarter" idx="11"/>
          </p:nvPr>
        </p:nvSpPr>
        <p:spPr/>
        <p:txBody>
          <a:bodyPr/>
          <a:lstStyle/>
          <a:p>
            <a:r>
              <a:rPr lang="de-DE" smtClean="0"/>
              <a:t>Bioland PowerPoint 2017</a:t>
            </a:r>
            <a:endParaRPr lang="de-DE"/>
          </a:p>
        </p:txBody>
      </p:sp>
      <p:sp>
        <p:nvSpPr>
          <p:cNvPr id="5" name="Foliennummernplatzhalter 4">
            <a:extLst>
              <a:ext uri="{FF2B5EF4-FFF2-40B4-BE49-F238E27FC236}">
                <a16:creationId xmlns:a16="http://schemas.microsoft.com/office/drawing/2014/main" id="{727C4419-FE9F-4D18-A943-3F9E61C41607}"/>
              </a:ext>
            </a:extLst>
          </p:cNvPr>
          <p:cNvSpPr>
            <a:spLocks noGrp="1"/>
          </p:cNvSpPr>
          <p:nvPr>
            <p:ph type="sldNum" sz="quarter" idx="12"/>
          </p:nvPr>
        </p:nvSpPr>
        <p:spPr/>
        <p:txBody>
          <a:bodyPr/>
          <a:lstStyle/>
          <a:p>
            <a:fld id="{B8C74871-A284-4AA3-B12A-BBE28781DF4B}" type="slidenum">
              <a:rPr lang="de-DE" smtClean="0"/>
              <a:t>‹Nr.›</a:t>
            </a:fld>
            <a:endParaRPr lang="de-DE"/>
          </a:p>
        </p:txBody>
      </p:sp>
      <p:sp>
        <p:nvSpPr>
          <p:cNvPr id="6" name="Textplatzhalter 7">
            <a:extLst>
              <a:ext uri="{FF2B5EF4-FFF2-40B4-BE49-F238E27FC236}">
                <a16:creationId xmlns:a16="http://schemas.microsoft.com/office/drawing/2014/main" id="{312E52C9-723E-41CC-B8B0-291BF7310A1D}"/>
              </a:ext>
            </a:extLst>
          </p:cNvPr>
          <p:cNvSpPr>
            <a:spLocks noGrp="1"/>
          </p:cNvSpPr>
          <p:nvPr>
            <p:ph type="body" sz="quarter" idx="13"/>
          </p:nvPr>
        </p:nvSpPr>
        <p:spPr>
          <a:xfrm>
            <a:off x="623888" y="1023258"/>
            <a:ext cx="9864725" cy="419100"/>
          </a:xfrm>
          <a:prstGeom prst="rect">
            <a:avLst/>
          </a:prstGeom>
        </p:spPr>
        <p:txBody>
          <a:bodyPr lIns="0">
            <a:noAutofit/>
          </a:bodyPr>
          <a:lstStyle>
            <a:lvl1pPr marL="0" indent="0">
              <a:buNone/>
              <a:defRPr sz="2800">
                <a:solidFill>
                  <a:schemeClr val="accent1"/>
                </a:solidFill>
              </a:defRPr>
            </a:lvl1pPr>
          </a:lstStyle>
          <a:p>
            <a:pPr lvl="0"/>
            <a:r>
              <a:rPr lang="de-DE" smtClean="0"/>
              <a:t>Textmasterformat bearbeiten</a:t>
            </a:r>
          </a:p>
        </p:txBody>
      </p:sp>
    </p:spTree>
    <p:extLst>
      <p:ext uri="{BB962C8B-B14F-4D97-AF65-F5344CB8AC3E}">
        <p14:creationId xmlns:p14="http://schemas.microsoft.com/office/powerpoint/2010/main" val="74486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70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b_Titelfolie">
    <p:spTree>
      <p:nvGrpSpPr>
        <p:cNvPr id="1" name=""/>
        <p:cNvGrpSpPr/>
        <p:nvPr/>
      </p:nvGrpSpPr>
      <p:grpSpPr>
        <a:xfrm>
          <a:off x="0" y="0"/>
          <a:ext cx="0" cy="0"/>
          <a:chOff x="0" y="0"/>
          <a:chExt cx="0" cy="0"/>
        </a:xfrm>
      </p:grpSpPr>
      <p:pic>
        <p:nvPicPr>
          <p:cNvPr id="12" name="Picture 2" descr="M:\Till\2_Präsentationen\Bilder für Präsentationen\Sieben Prinzipien\Bioland_ErdbeerenSeemann_163_LowRes.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41905BE4-3C4B-44FB-99D5-C2EFC015FA0C}"/>
              </a:ext>
            </a:extLst>
          </p:cNvPr>
          <p:cNvSpPr txBox="1">
            <a:spLocks/>
          </p:cNvSpPr>
          <p:nvPr/>
        </p:nvSpPr>
        <p:spPr>
          <a:xfrm>
            <a:off x="1" y="3318511"/>
            <a:ext cx="10746924" cy="2494610"/>
          </a:xfrm>
          <a:prstGeom prst="rect">
            <a:avLst/>
          </a:prstGeom>
          <a:solidFill>
            <a:schemeClr val="accent2">
              <a:alpha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marL="265113"/>
            <a:endParaRPr lang="de-DE" dirty="0">
              <a:solidFill>
                <a:schemeClr val="bg1"/>
              </a:solidFill>
            </a:endParaRPr>
          </a:p>
        </p:txBody>
      </p:sp>
      <p:sp>
        <p:nvSpPr>
          <p:cNvPr id="9" name="Textplatzhalter 2">
            <a:extLst>
              <a:ext uri="{FF2B5EF4-FFF2-40B4-BE49-F238E27FC236}">
                <a16:creationId xmlns:a16="http://schemas.microsoft.com/office/drawing/2014/main" id="{F2D824E5-EDE7-4F7A-AE2C-CE31A4662ACC}"/>
              </a:ext>
            </a:extLst>
          </p:cNvPr>
          <p:cNvSpPr>
            <a:spLocks noGrp="1"/>
          </p:cNvSpPr>
          <p:nvPr>
            <p:ph type="body" idx="1" hasCustomPrompt="1"/>
          </p:nvPr>
        </p:nvSpPr>
        <p:spPr>
          <a:xfrm>
            <a:off x="623888" y="4682572"/>
            <a:ext cx="3824287" cy="540000"/>
          </a:xfrm>
          <a:prstGeom prst="rect">
            <a:avLst/>
          </a:prstGeom>
        </p:spPr>
        <p:txBody>
          <a:bodyPr>
            <a:noAutofit/>
          </a:bodyPr>
          <a:lstStyle>
            <a:lvl1pPr marL="0" indent="0" algn="l" defTabSz="914400" rtl="0" eaLnBrk="1" latinLnBrk="0" hangingPunct="1">
              <a:lnSpc>
                <a:spcPct val="90000"/>
              </a:lnSpc>
              <a:spcBef>
                <a:spcPct val="0"/>
              </a:spcBef>
              <a:buNone/>
              <a:defRPr lang="de-DE" sz="2000" kern="1200" cap="all" baseline="0" dirty="0">
                <a:solidFill>
                  <a:schemeClr val="bg1"/>
                </a:solidFill>
                <a:latin typeface="+mn-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Referent, Funktion,</a:t>
            </a:r>
            <a:br>
              <a:rPr lang="de-DE" dirty="0"/>
            </a:br>
            <a:r>
              <a:rPr lang="de-DE" dirty="0"/>
              <a:t>Ort &amp; Datum</a:t>
            </a:r>
          </a:p>
        </p:txBody>
      </p:sp>
      <p:sp>
        <p:nvSpPr>
          <p:cNvPr id="10" name="Titel 1">
            <a:extLst>
              <a:ext uri="{FF2B5EF4-FFF2-40B4-BE49-F238E27FC236}">
                <a16:creationId xmlns:a16="http://schemas.microsoft.com/office/drawing/2014/main" id="{B623C1B2-EB5D-40BD-916F-C5D3FB3735E5}"/>
              </a:ext>
            </a:extLst>
          </p:cNvPr>
          <p:cNvSpPr>
            <a:spLocks noGrp="1"/>
          </p:cNvSpPr>
          <p:nvPr>
            <p:ph type="title" hasCustomPrompt="1"/>
          </p:nvPr>
        </p:nvSpPr>
        <p:spPr>
          <a:xfrm>
            <a:off x="642937" y="3832860"/>
            <a:ext cx="9815513" cy="678262"/>
          </a:xfrm>
        </p:spPr>
        <p:txBody>
          <a:bodyPr lIns="0" anchor="ctr">
            <a:noAutofit/>
          </a:bodyPr>
          <a:lstStyle>
            <a:lvl1pPr>
              <a:defRPr sz="5400" cap="all" baseline="0">
                <a:solidFill>
                  <a:schemeClr val="bg1"/>
                </a:solidFill>
              </a:defRPr>
            </a:lvl1pPr>
          </a:lstStyle>
          <a:p>
            <a:r>
              <a:rPr lang="de-DE" dirty="0"/>
              <a:t>THEMA DES VORTRAGS</a:t>
            </a:r>
          </a:p>
        </p:txBody>
      </p:sp>
      <p:pic>
        <p:nvPicPr>
          <p:cNvPr id="11" name="Grafik 10">
            <a:extLst>
              <a:ext uri="{FF2B5EF4-FFF2-40B4-BE49-F238E27FC236}">
                <a16:creationId xmlns:a16="http://schemas.microsoft.com/office/drawing/2014/main" id="{5BD8263F-2AAC-4BE0-AA1A-FE9991FAD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14" name="Grafik 13">
            <a:extLst>
              <a:ext uri="{FF2B5EF4-FFF2-40B4-BE49-F238E27FC236}">
                <a16:creationId xmlns:a16="http://schemas.microsoft.com/office/drawing/2014/main" id="{5BD8263F-2AAC-4BE0-AA1A-FE9991FAD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77023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9_Abschlussfolie_Voller Einsatz für das Beste!">
    <p:spTree>
      <p:nvGrpSpPr>
        <p:cNvPr id="1" name=""/>
        <p:cNvGrpSpPr/>
        <p:nvPr/>
      </p:nvGrpSpPr>
      <p:grpSpPr>
        <a:xfrm>
          <a:off x="0" y="0"/>
          <a:ext cx="0" cy="0"/>
          <a:chOff x="0" y="0"/>
          <a:chExt cx="0" cy="0"/>
        </a:xfrm>
      </p:grpSpPr>
      <p:pic>
        <p:nvPicPr>
          <p:cNvPr id="9" name="Picture 2"/>
          <p:cNvPicPr preferRelativeResize="0">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 y="0"/>
            <a:ext cx="12192000" cy="6858000"/>
          </a:xfrm>
          <a:prstGeom prst="rect">
            <a:avLst/>
          </a:prstGeom>
          <a:blipFill>
            <a:blip r:embed="rId3"/>
            <a:stretch>
              <a:fillRect/>
            </a:stretch>
          </a:blipFill>
          <a:extLst/>
        </p:spPr>
      </p:pic>
      <p:sp>
        <p:nvSpPr>
          <p:cNvPr id="8" name="Titel 1">
            <a:extLst>
              <a:ext uri="{FF2B5EF4-FFF2-40B4-BE49-F238E27FC236}">
                <a16:creationId xmlns:a16="http://schemas.microsoft.com/office/drawing/2014/main" id="{41905BE4-3C4B-44FB-99D5-C2EFC015FA0C}"/>
              </a:ext>
            </a:extLst>
          </p:cNvPr>
          <p:cNvSpPr txBox="1">
            <a:spLocks/>
          </p:cNvSpPr>
          <p:nvPr/>
        </p:nvSpPr>
        <p:spPr>
          <a:xfrm>
            <a:off x="3" y="3318512"/>
            <a:ext cx="10746924" cy="2494611"/>
          </a:xfrm>
          <a:prstGeom prst="rect">
            <a:avLst/>
          </a:prstGeom>
          <a:solidFill>
            <a:schemeClr val="accent2">
              <a:alpha val="80000"/>
            </a:schemeClr>
          </a:solidFill>
        </p:spPr>
        <p:txBody>
          <a:bodyPr vert="horz" lIns="91436" tIns="45718" rIns="91436" bIns="45718" rtlCol="0" anchor="ctr">
            <a:norm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marL="265100"/>
            <a:endParaRPr lang="de-DE" dirty="0">
              <a:solidFill>
                <a:prstClr val="white"/>
              </a:solidFill>
            </a:endParaRPr>
          </a:p>
        </p:txBody>
      </p:sp>
      <p:pic>
        <p:nvPicPr>
          <p:cNvPr id="11" name="Grafik 10">
            <a:extLst>
              <a:ext uri="{FF2B5EF4-FFF2-40B4-BE49-F238E27FC236}">
                <a16:creationId xmlns:a16="http://schemas.microsoft.com/office/drawing/2014/main" id="{5BD8263F-2AAC-4BE0-AA1A-FE9991FAD2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6925" y="340109"/>
            <a:ext cx="1080000" cy="1095091"/>
          </a:xfrm>
          <a:prstGeom prst="rect">
            <a:avLst/>
          </a:prstGeom>
        </p:spPr>
      </p:pic>
      <p:pic>
        <p:nvPicPr>
          <p:cNvPr id="2050" name="Picture 2" descr="M:\Till\2_Präsentationen\1. neue Präsentationen\1. Vorlage\Agentur\Motto_w.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 y="3549650"/>
            <a:ext cx="10172700" cy="1474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preferRelativeResize="0">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 y="0"/>
            <a:ext cx="12192000" cy="6858000"/>
          </a:xfrm>
          <a:prstGeom prst="rect">
            <a:avLst/>
          </a:prstGeom>
          <a:blipFill>
            <a:blip r:embed="rId3"/>
            <a:stretch>
              <a:fillRect/>
            </a:stretch>
          </a:blipFill>
          <a:extLst/>
        </p:spPr>
      </p:pic>
      <p:sp>
        <p:nvSpPr>
          <p:cNvPr id="7" name="Titel 1">
            <a:extLst>
              <a:ext uri="{FF2B5EF4-FFF2-40B4-BE49-F238E27FC236}">
                <a16:creationId xmlns:a16="http://schemas.microsoft.com/office/drawing/2014/main" id="{41905BE4-3C4B-44FB-99D5-C2EFC015FA0C}"/>
              </a:ext>
            </a:extLst>
          </p:cNvPr>
          <p:cNvSpPr txBox="1">
            <a:spLocks/>
          </p:cNvSpPr>
          <p:nvPr/>
        </p:nvSpPr>
        <p:spPr>
          <a:xfrm>
            <a:off x="3" y="3318512"/>
            <a:ext cx="10746924" cy="2494611"/>
          </a:xfrm>
          <a:prstGeom prst="rect">
            <a:avLst/>
          </a:prstGeom>
          <a:solidFill>
            <a:schemeClr val="accent2">
              <a:alpha val="80000"/>
            </a:schemeClr>
          </a:solidFill>
        </p:spPr>
        <p:txBody>
          <a:bodyPr vert="horz" lIns="91436" tIns="45718" rIns="91436" bIns="45718" rtlCol="0" anchor="ctr">
            <a:norm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marL="265100"/>
            <a:endParaRPr lang="de-DE" dirty="0">
              <a:solidFill>
                <a:prstClr val="white"/>
              </a:solidFill>
            </a:endParaRPr>
          </a:p>
        </p:txBody>
      </p:sp>
      <p:pic>
        <p:nvPicPr>
          <p:cNvPr id="10" name="Grafik 9">
            <a:extLst>
              <a:ext uri="{FF2B5EF4-FFF2-40B4-BE49-F238E27FC236}">
                <a16:creationId xmlns:a16="http://schemas.microsoft.com/office/drawing/2014/main" id="{5BD8263F-2AAC-4BE0-AA1A-FE9991FAD2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6925" y="340109"/>
            <a:ext cx="1080000" cy="1095091"/>
          </a:xfrm>
          <a:prstGeom prst="rect">
            <a:avLst/>
          </a:prstGeom>
        </p:spPr>
      </p:pic>
      <p:pic>
        <p:nvPicPr>
          <p:cNvPr id="12" name="Picture 2" descr="M:\Till\2_Präsentationen\1. neue Präsentationen\1. Vorlage\Agentur\Motto_w.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 y="3549650"/>
            <a:ext cx="10172700" cy="14747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preferRelativeResize="0">
            <a:picLocks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 y="0"/>
            <a:ext cx="12192000" cy="6858000"/>
          </a:xfrm>
          <a:prstGeom prst="rect">
            <a:avLst/>
          </a:prstGeom>
          <a:blipFill>
            <a:blip r:embed="rId3"/>
            <a:stretch>
              <a:fillRect/>
            </a:stretch>
          </a:blipFill>
          <a:extLst/>
        </p:spPr>
      </p:pic>
      <p:sp>
        <p:nvSpPr>
          <p:cNvPr id="14" name="Titel 1">
            <a:extLst>
              <a:ext uri="{FF2B5EF4-FFF2-40B4-BE49-F238E27FC236}">
                <a16:creationId xmlns:a16="http://schemas.microsoft.com/office/drawing/2014/main" id="{41905BE4-3C4B-44FB-99D5-C2EFC015FA0C}"/>
              </a:ext>
            </a:extLst>
          </p:cNvPr>
          <p:cNvSpPr txBox="1">
            <a:spLocks/>
          </p:cNvSpPr>
          <p:nvPr userDrawn="1"/>
        </p:nvSpPr>
        <p:spPr>
          <a:xfrm>
            <a:off x="3" y="3318512"/>
            <a:ext cx="10746924" cy="2494611"/>
          </a:xfrm>
          <a:prstGeom prst="rect">
            <a:avLst/>
          </a:prstGeom>
          <a:solidFill>
            <a:schemeClr val="accent2">
              <a:alpha val="80000"/>
            </a:schemeClr>
          </a:solidFill>
        </p:spPr>
        <p:txBody>
          <a:bodyPr vert="horz" lIns="91436" tIns="45718" rIns="91436" bIns="45718" rtlCol="0" anchor="ctr">
            <a:norm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marL="265100"/>
            <a:endParaRPr lang="de-DE" dirty="0">
              <a:solidFill>
                <a:prstClr val="white"/>
              </a:solidFill>
            </a:endParaRPr>
          </a:p>
        </p:txBody>
      </p:sp>
      <p:pic>
        <p:nvPicPr>
          <p:cNvPr id="15" name="Grafik 14">
            <a:extLst>
              <a:ext uri="{FF2B5EF4-FFF2-40B4-BE49-F238E27FC236}">
                <a16:creationId xmlns:a16="http://schemas.microsoft.com/office/drawing/2014/main" id="{5BD8263F-2AAC-4BE0-AA1A-FE9991FAD2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46925" y="340109"/>
            <a:ext cx="1080000" cy="1095091"/>
          </a:xfrm>
          <a:prstGeom prst="rect">
            <a:avLst/>
          </a:prstGeom>
        </p:spPr>
      </p:pic>
      <p:pic>
        <p:nvPicPr>
          <p:cNvPr id="16" name="Picture 2" descr="M:\Till\2_Präsentationen\1. neue Präsentationen\1. Vorlage\Agentur\Motto_w.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 y="3549650"/>
            <a:ext cx="10172700" cy="147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11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0_Abschlussfolie_Voller Einsatz für das Beste!">
    <p:spTree>
      <p:nvGrpSpPr>
        <p:cNvPr id="1" name=""/>
        <p:cNvGrpSpPr/>
        <p:nvPr/>
      </p:nvGrpSpPr>
      <p:grpSpPr>
        <a:xfrm>
          <a:off x="0" y="0"/>
          <a:ext cx="0" cy="0"/>
          <a:chOff x="0" y="0"/>
          <a:chExt cx="0" cy="0"/>
        </a:xfrm>
      </p:grpSpPr>
      <p:pic>
        <p:nvPicPr>
          <p:cNvPr id="9" name="Picture 2"/>
          <p:cNvPicPr preferRelativeResize="0">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87" y="0"/>
            <a:ext cx="12192000" cy="6864000"/>
          </a:xfrm>
          <a:prstGeom prst="rect">
            <a:avLst/>
          </a:prstGeom>
          <a:blipFill>
            <a:blip r:embed="rId3"/>
            <a:stretch>
              <a:fillRect/>
            </a:stretch>
          </a:blipFill>
          <a:extLst/>
        </p:spPr>
      </p:pic>
      <p:sp>
        <p:nvSpPr>
          <p:cNvPr id="8" name="Titel 1">
            <a:extLst>
              <a:ext uri="{FF2B5EF4-FFF2-40B4-BE49-F238E27FC236}">
                <a16:creationId xmlns:a16="http://schemas.microsoft.com/office/drawing/2014/main" id="{41905BE4-3C4B-44FB-99D5-C2EFC015FA0C}"/>
              </a:ext>
            </a:extLst>
          </p:cNvPr>
          <p:cNvSpPr txBox="1">
            <a:spLocks/>
          </p:cNvSpPr>
          <p:nvPr/>
        </p:nvSpPr>
        <p:spPr>
          <a:xfrm>
            <a:off x="3" y="3318512"/>
            <a:ext cx="10746924" cy="2494611"/>
          </a:xfrm>
          <a:prstGeom prst="rect">
            <a:avLst/>
          </a:prstGeom>
          <a:solidFill>
            <a:srgbClr val="FFFFFF">
              <a:alpha val="80000"/>
            </a:srgbClr>
          </a:solidFill>
        </p:spPr>
        <p:txBody>
          <a:bodyPr vert="horz" lIns="91436" tIns="45718" rIns="91436" bIns="45718" rtlCol="0" anchor="ctr">
            <a:norm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marL="265100"/>
            <a:endParaRPr lang="de-DE" dirty="0">
              <a:solidFill>
                <a:prstClr val="white"/>
              </a:solidFill>
            </a:endParaRPr>
          </a:p>
        </p:txBody>
      </p:sp>
      <p:pic>
        <p:nvPicPr>
          <p:cNvPr id="11" name="Grafik 10">
            <a:extLst>
              <a:ext uri="{FF2B5EF4-FFF2-40B4-BE49-F238E27FC236}">
                <a16:creationId xmlns:a16="http://schemas.microsoft.com/office/drawing/2014/main" id="{5BD8263F-2AAC-4BE0-AA1A-FE9991FAD2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6925" y="340109"/>
            <a:ext cx="1080000" cy="1095091"/>
          </a:xfrm>
          <a:prstGeom prst="rect">
            <a:avLst/>
          </a:prstGeom>
        </p:spPr>
      </p:pic>
      <p:pic>
        <p:nvPicPr>
          <p:cNvPr id="1026" name="Picture 2" descr="M:\Till\2_Präsentationen\1. neue Präsentationen\1. Vorlage\Agentur\Motto_sw.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94" y="3553454"/>
            <a:ext cx="10172700" cy="1474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preferRelativeResize="0">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87" y="0"/>
            <a:ext cx="12192000" cy="6864000"/>
          </a:xfrm>
          <a:prstGeom prst="rect">
            <a:avLst/>
          </a:prstGeom>
          <a:blipFill>
            <a:blip r:embed="rId3"/>
            <a:stretch>
              <a:fillRect/>
            </a:stretch>
          </a:blipFill>
          <a:extLst/>
        </p:spPr>
      </p:pic>
      <p:sp>
        <p:nvSpPr>
          <p:cNvPr id="7" name="Titel 1">
            <a:extLst>
              <a:ext uri="{FF2B5EF4-FFF2-40B4-BE49-F238E27FC236}">
                <a16:creationId xmlns:a16="http://schemas.microsoft.com/office/drawing/2014/main" id="{41905BE4-3C4B-44FB-99D5-C2EFC015FA0C}"/>
              </a:ext>
            </a:extLst>
          </p:cNvPr>
          <p:cNvSpPr txBox="1">
            <a:spLocks/>
          </p:cNvSpPr>
          <p:nvPr/>
        </p:nvSpPr>
        <p:spPr>
          <a:xfrm>
            <a:off x="3" y="3318512"/>
            <a:ext cx="10746924" cy="2494611"/>
          </a:xfrm>
          <a:prstGeom prst="rect">
            <a:avLst/>
          </a:prstGeom>
          <a:solidFill>
            <a:srgbClr val="FFFFFF">
              <a:alpha val="80000"/>
            </a:srgbClr>
          </a:solidFill>
        </p:spPr>
        <p:txBody>
          <a:bodyPr vert="horz" lIns="91436" tIns="45718" rIns="91436" bIns="45718" rtlCol="0" anchor="ctr">
            <a:norm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marL="265100"/>
            <a:endParaRPr lang="de-DE" dirty="0">
              <a:solidFill>
                <a:prstClr val="white"/>
              </a:solidFill>
            </a:endParaRPr>
          </a:p>
        </p:txBody>
      </p:sp>
      <p:pic>
        <p:nvPicPr>
          <p:cNvPr id="10" name="Grafik 9">
            <a:extLst>
              <a:ext uri="{FF2B5EF4-FFF2-40B4-BE49-F238E27FC236}">
                <a16:creationId xmlns:a16="http://schemas.microsoft.com/office/drawing/2014/main" id="{5BD8263F-2AAC-4BE0-AA1A-FE9991FAD2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6925" y="340109"/>
            <a:ext cx="1080000" cy="1095091"/>
          </a:xfrm>
          <a:prstGeom prst="rect">
            <a:avLst/>
          </a:prstGeom>
        </p:spPr>
      </p:pic>
      <p:pic>
        <p:nvPicPr>
          <p:cNvPr id="12" name="Picture 2" descr="M:\Till\2_Präsentationen\1. neue Präsentationen\1. Vorlage\Agentur\Motto_sw.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94" y="3553454"/>
            <a:ext cx="10172700" cy="14747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preferRelativeResize="0">
            <a:picLocks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587" y="0"/>
            <a:ext cx="12192000" cy="6864000"/>
          </a:xfrm>
          <a:prstGeom prst="rect">
            <a:avLst/>
          </a:prstGeom>
          <a:blipFill>
            <a:blip r:embed="rId3"/>
            <a:stretch>
              <a:fillRect/>
            </a:stretch>
          </a:blipFill>
          <a:extLst/>
        </p:spPr>
      </p:pic>
      <p:sp>
        <p:nvSpPr>
          <p:cNvPr id="14" name="Titel 1">
            <a:extLst>
              <a:ext uri="{FF2B5EF4-FFF2-40B4-BE49-F238E27FC236}">
                <a16:creationId xmlns:a16="http://schemas.microsoft.com/office/drawing/2014/main" id="{41905BE4-3C4B-44FB-99D5-C2EFC015FA0C}"/>
              </a:ext>
            </a:extLst>
          </p:cNvPr>
          <p:cNvSpPr txBox="1">
            <a:spLocks/>
          </p:cNvSpPr>
          <p:nvPr userDrawn="1"/>
        </p:nvSpPr>
        <p:spPr>
          <a:xfrm>
            <a:off x="3" y="3318512"/>
            <a:ext cx="10746924" cy="2494611"/>
          </a:xfrm>
          <a:prstGeom prst="rect">
            <a:avLst/>
          </a:prstGeom>
          <a:solidFill>
            <a:srgbClr val="FFFFFF">
              <a:alpha val="80000"/>
            </a:srgbClr>
          </a:solidFill>
        </p:spPr>
        <p:txBody>
          <a:bodyPr vert="horz" lIns="91436" tIns="45718" rIns="91436" bIns="45718" rtlCol="0" anchor="ctr">
            <a:norm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marL="265100"/>
            <a:endParaRPr lang="de-DE" dirty="0">
              <a:solidFill>
                <a:prstClr val="white"/>
              </a:solidFill>
            </a:endParaRPr>
          </a:p>
        </p:txBody>
      </p:sp>
      <p:pic>
        <p:nvPicPr>
          <p:cNvPr id="15" name="Grafik 14">
            <a:extLst>
              <a:ext uri="{FF2B5EF4-FFF2-40B4-BE49-F238E27FC236}">
                <a16:creationId xmlns:a16="http://schemas.microsoft.com/office/drawing/2014/main" id="{5BD8263F-2AAC-4BE0-AA1A-FE9991FAD2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46925" y="340109"/>
            <a:ext cx="1080000" cy="1095091"/>
          </a:xfrm>
          <a:prstGeom prst="rect">
            <a:avLst/>
          </a:prstGeom>
        </p:spPr>
      </p:pic>
      <p:pic>
        <p:nvPicPr>
          <p:cNvPr id="16" name="Picture 2" descr="M:\Till\2_Präsentationen\1. neue Präsentationen\1. Vorlage\Agentur\Motto_sw.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2794" y="3553454"/>
            <a:ext cx="10172700" cy="147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35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c_Titelfoli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B6A5E31-30C2-40B3-A664-0171D2E49B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1" name="Grafik 10">
            <a:extLst>
              <a:ext uri="{FF2B5EF4-FFF2-40B4-BE49-F238E27FC236}">
                <a16:creationId xmlns:a16="http://schemas.microsoft.com/office/drawing/2014/main" id="{5BD8263F-2AAC-4BE0-AA1A-FE9991FAD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13" name="Titel 1">
            <a:extLst>
              <a:ext uri="{FF2B5EF4-FFF2-40B4-BE49-F238E27FC236}">
                <a16:creationId xmlns:a16="http://schemas.microsoft.com/office/drawing/2014/main" id="{41905BE4-3C4B-44FB-99D5-C2EFC015FA0C}"/>
              </a:ext>
            </a:extLst>
          </p:cNvPr>
          <p:cNvSpPr txBox="1">
            <a:spLocks/>
          </p:cNvSpPr>
          <p:nvPr/>
        </p:nvSpPr>
        <p:spPr>
          <a:xfrm>
            <a:off x="-8328" y="3343578"/>
            <a:ext cx="10746924" cy="2485722"/>
          </a:xfrm>
          <a:prstGeom prst="rect">
            <a:avLst/>
          </a:prstGeom>
          <a:solidFill>
            <a:schemeClr val="accent2">
              <a:alpha val="80000"/>
            </a:schemeClr>
          </a:solidFill>
        </p:spPr>
        <p:txBody>
          <a:bodyPr vert="horz" lIns="91440" tIns="45720" rIns="91440" bIns="45720" rtlCol="0" anchor="ctr">
            <a:normAutofit/>
          </a:bodyPr>
          <a:lstStyle>
            <a:defPPr>
              <a:defRPr lang="de-DE"/>
            </a:defPPr>
            <a:lvl1pPr marL="265113">
              <a:lnSpc>
                <a:spcPct val="90000"/>
              </a:lnSpc>
              <a:spcBef>
                <a:spcPct val="0"/>
              </a:spcBef>
              <a:buNone/>
              <a:defRPr sz="4000">
                <a:solidFill>
                  <a:schemeClr val="bg1"/>
                </a:solidFill>
                <a:ea typeface="+mj-ea"/>
                <a:cs typeface="+mj-cs"/>
              </a:defRPr>
            </a:lvl1pPr>
          </a:lstStyle>
          <a:p>
            <a:pPr lvl="0"/>
            <a:endParaRPr lang="de-DE" dirty="0"/>
          </a:p>
        </p:txBody>
      </p:sp>
      <p:pic>
        <p:nvPicPr>
          <p:cNvPr id="14" name="Grafik 13">
            <a:extLst>
              <a:ext uri="{FF2B5EF4-FFF2-40B4-BE49-F238E27FC236}">
                <a16:creationId xmlns:a16="http://schemas.microsoft.com/office/drawing/2014/main" id="{5BD8263F-2AAC-4BE0-AA1A-FE9991FAD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15" name="Textplatzhalter 2">
            <a:extLst>
              <a:ext uri="{FF2B5EF4-FFF2-40B4-BE49-F238E27FC236}">
                <a16:creationId xmlns:a16="http://schemas.microsoft.com/office/drawing/2014/main" id="{F2D824E5-EDE7-4F7A-AE2C-CE31A4662ACC}"/>
              </a:ext>
            </a:extLst>
          </p:cNvPr>
          <p:cNvSpPr>
            <a:spLocks noGrp="1"/>
          </p:cNvSpPr>
          <p:nvPr>
            <p:ph type="body" idx="1" hasCustomPrompt="1"/>
          </p:nvPr>
        </p:nvSpPr>
        <p:spPr>
          <a:xfrm>
            <a:off x="623888" y="4682572"/>
            <a:ext cx="3824287" cy="540000"/>
          </a:xfrm>
          <a:prstGeom prst="rect">
            <a:avLst/>
          </a:prstGeom>
        </p:spPr>
        <p:txBody>
          <a:bodyPr>
            <a:noAutofit/>
          </a:bodyPr>
          <a:lstStyle>
            <a:lvl1pPr marL="0" indent="0" algn="l" defTabSz="914400" rtl="0" eaLnBrk="1" latinLnBrk="0" hangingPunct="1">
              <a:lnSpc>
                <a:spcPct val="90000"/>
              </a:lnSpc>
              <a:spcBef>
                <a:spcPct val="0"/>
              </a:spcBef>
              <a:buNone/>
              <a:defRPr lang="de-DE" sz="2000" kern="1200" cap="all" baseline="0" dirty="0">
                <a:solidFill>
                  <a:schemeClr val="bg1"/>
                </a:solidFill>
                <a:latin typeface="+mn-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Referent, Funktion,</a:t>
            </a:r>
            <a:br>
              <a:rPr lang="de-DE" dirty="0"/>
            </a:br>
            <a:r>
              <a:rPr lang="de-DE" dirty="0"/>
              <a:t>Ort &amp; Datum</a:t>
            </a:r>
          </a:p>
        </p:txBody>
      </p:sp>
      <p:sp>
        <p:nvSpPr>
          <p:cNvPr id="16" name="Titel 1">
            <a:extLst>
              <a:ext uri="{FF2B5EF4-FFF2-40B4-BE49-F238E27FC236}">
                <a16:creationId xmlns:a16="http://schemas.microsoft.com/office/drawing/2014/main" id="{B623C1B2-EB5D-40BD-916F-C5D3FB3735E5}"/>
              </a:ext>
            </a:extLst>
          </p:cNvPr>
          <p:cNvSpPr>
            <a:spLocks noGrp="1"/>
          </p:cNvSpPr>
          <p:nvPr>
            <p:ph type="title" hasCustomPrompt="1"/>
          </p:nvPr>
        </p:nvSpPr>
        <p:spPr>
          <a:xfrm>
            <a:off x="642937" y="3832860"/>
            <a:ext cx="9815513" cy="678262"/>
          </a:xfrm>
        </p:spPr>
        <p:txBody>
          <a:bodyPr lIns="0" anchor="ctr">
            <a:noAutofit/>
          </a:bodyPr>
          <a:lstStyle>
            <a:lvl1pPr>
              <a:defRPr sz="5400" cap="all" baseline="0">
                <a:solidFill>
                  <a:schemeClr val="bg1"/>
                </a:solidFill>
              </a:defRPr>
            </a:lvl1pPr>
          </a:lstStyle>
          <a:p>
            <a:r>
              <a:rPr lang="de-DE" dirty="0"/>
              <a:t>THEMA DES VORTRAGS</a:t>
            </a:r>
          </a:p>
        </p:txBody>
      </p:sp>
    </p:spTree>
    <p:extLst>
      <p:ext uri="{BB962C8B-B14F-4D97-AF65-F5344CB8AC3E}">
        <p14:creationId xmlns:p14="http://schemas.microsoft.com/office/powerpoint/2010/main" val="408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d_Titelfolie_leer">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BD8263F-2AAC-4BE0-AA1A-FE9991FAD2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13" name="Titel 1">
            <a:extLst>
              <a:ext uri="{FF2B5EF4-FFF2-40B4-BE49-F238E27FC236}">
                <a16:creationId xmlns:a16="http://schemas.microsoft.com/office/drawing/2014/main" id="{41905BE4-3C4B-44FB-99D5-C2EFC015FA0C}"/>
              </a:ext>
            </a:extLst>
          </p:cNvPr>
          <p:cNvSpPr txBox="1">
            <a:spLocks/>
          </p:cNvSpPr>
          <p:nvPr/>
        </p:nvSpPr>
        <p:spPr>
          <a:xfrm>
            <a:off x="-8328" y="3343578"/>
            <a:ext cx="10746924" cy="2485722"/>
          </a:xfrm>
          <a:prstGeom prst="rect">
            <a:avLst/>
          </a:prstGeom>
          <a:solidFill>
            <a:srgbClr val="FFFFFF">
              <a:alpha val="80000"/>
            </a:srgbClr>
          </a:solidFill>
        </p:spPr>
        <p:txBody>
          <a:bodyPr vert="horz" lIns="91440" tIns="45720" rIns="91440" bIns="45720" rtlCol="0" anchor="ctr">
            <a:normAutofit/>
          </a:bodyPr>
          <a:lstStyle>
            <a:defPPr>
              <a:defRPr lang="de-DE"/>
            </a:defPPr>
            <a:lvl1pPr marL="265113">
              <a:lnSpc>
                <a:spcPct val="90000"/>
              </a:lnSpc>
              <a:spcBef>
                <a:spcPct val="0"/>
              </a:spcBef>
              <a:buNone/>
              <a:defRPr sz="4000">
                <a:solidFill>
                  <a:schemeClr val="bg1"/>
                </a:solidFill>
                <a:ea typeface="+mj-ea"/>
                <a:cs typeface="+mj-cs"/>
              </a:defRPr>
            </a:lvl1pPr>
          </a:lstStyle>
          <a:p>
            <a:pPr lvl="0"/>
            <a:endParaRPr lang="de-DE" dirty="0"/>
          </a:p>
        </p:txBody>
      </p:sp>
      <p:pic>
        <p:nvPicPr>
          <p:cNvPr id="14" name="Grafik 13">
            <a:extLst>
              <a:ext uri="{FF2B5EF4-FFF2-40B4-BE49-F238E27FC236}">
                <a16:creationId xmlns:a16="http://schemas.microsoft.com/office/drawing/2014/main" id="{5BD8263F-2AAC-4BE0-AA1A-FE9991FAD2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
        <p:nvSpPr>
          <p:cNvPr id="15" name="Textplatzhalter 2">
            <a:extLst>
              <a:ext uri="{FF2B5EF4-FFF2-40B4-BE49-F238E27FC236}">
                <a16:creationId xmlns:a16="http://schemas.microsoft.com/office/drawing/2014/main" id="{F2D824E5-EDE7-4F7A-AE2C-CE31A4662ACC}"/>
              </a:ext>
            </a:extLst>
          </p:cNvPr>
          <p:cNvSpPr>
            <a:spLocks noGrp="1"/>
          </p:cNvSpPr>
          <p:nvPr>
            <p:ph type="body" idx="1" hasCustomPrompt="1"/>
          </p:nvPr>
        </p:nvSpPr>
        <p:spPr>
          <a:xfrm>
            <a:off x="623888" y="4682572"/>
            <a:ext cx="3824287" cy="540000"/>
          </a:xfrm>
          <a:prstGeom prst="rect">
            <a:avLst/>
          </a:prstGeom>
        </p:spPr>
        <p:txBody>
          <a:bodyPr>
            <a:noAutofit/>
          </a:bodyPr>
          <a:lstStyle>
            <a:lvl1pPr marL="0" indent="0" algn="l" defTabSz="914400" rtl="0" eaLnBrk="1" latinLnBrk="0" hangingPunct="1">
              <a:lnSpc>
                <a:spcPct val="90000"/>
              </a:lnSpc>
              <a:spcBef>
                <a:spcPct val="0"/>
              </a:spcBef>
              <a:buNone/>
              <a:defRPr lang="de-DE" sz="2000" kern="1200" cap="all" baseline="0" dirty="0">
                <a:solidFill>
                  <a:schemeClr val="tx1">
                    <a:lumMod val="75000"/>
                    <a:lumOff val="25000"/>
                  </a:schemeClr>
                </a:solidFill>
                <a:latin typeface="+mn-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Referent, Funktion,</a:t>
            </a:r>
            <a:br>
              <a:rPr lang="de-DE" dirty="0"/>
            </a:br>
            <a:r>
              <a:rPr lang="de-DE" dirty="0"/>
              <a:t>Ort &amp; Datum</a:t>
            </a:r>
          </a:p>
        </p:txBody>
      </p:sp>
      <p:sp>
        <p:nvSpPr>
          <p:cNvPr id="16" name="Titel 1">
            <a:extLst>
              <a:ext uri="{FF2B5EF4-FFF2-40B4-BE49-F238E27FC236}">
                <a16:creationId xmlns:a16="http://schemas.microsoft.com/office/drawing/2014/main" id="{B623C1B2-EB5D-40BD-916F-C5D3FB3735E5}"/>
              </a:ext>
            </a:extLst>
          </p:cNvPr>
          <p:cNvSpPr>
            <a:spLocks noGrp="1"/>
          </p:cNvSpPr>
          <p:nvPr>
            <p:ph type="title" hasCustomPrompt="1"/>
          </p:nvPr>
        </p:nvSpPr>
        <p:spPr>
          <a:xfrm>
            <a:off x="642937" y="3832860"/>
            <a:ext cx="9815513" cy="678262"/>
          </a:xfrm>
        </p:spPr>
        <p:txBody>
          <a:bodyPr lIns="0" anchor="ctr">
            <a:noAutofit/>
          </a:bodyPr>
          <a:lstStyle>
            <a:lvl1pPr>
              <a:defRPr sz="5400" cap="all" baseline="0">
                <a:solidFill>
                  <a:schemeClr val="tx1">
                    <a:lumMod val="75000"/>
                    <a:lumOff val="25000"/>
                  </a:schemeClr>
                </a:solidFill>
              </a:defRPr>
            </a:lvl1pPr>
          </a:lstStyle>
          <a:p>
            <a:r>
              <a:rPr lang="de-DE" dirty="0"/>
              <a:t>THEMA DES VORTRAGS</a:t>
            </a:r>
          </a:p>
        </p:txBody>
      </p:sp>
      <p:pic>
        <p:nvPicPr>
          <p:cNvPr id="1026" name="Picture 2" descr="M:\Till\2_Präsentationen\1. neue Präsentationen\1. Vorlagen\Agentur\Hinweis_Kapit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599" y="0"/>
            <a:ext cx="2147888" cy="555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2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6A2918F-408D-477F-AEF7-3F3B3F70F5A2}"/>
              </a:ext>
            </a:extLst>
          </p:cNvPr>
          <p:cNvSpPr>
            <a:spLocks noGrp="1"/>
          </p:cNvSpPr>
          <p:nvPr>
            <p:ph idx="1"/>
          </p:nvPr>
        </p:nvSpPr>
        <p:spPr>
          <a:xfrm>
            <a:off x="623887" y="1773238"/>
            <a:ext cx="10150793" cy="4403725"/>
          </a:xfrm>
        </p:spPr>
        <p:txBody>
          <a:bodyPr/>
          <a:lstStyle>
            <a:lvl1pPr marL="355600" indent="-355600">
              <a:lnSpc>
                <a:spcPct val="150000"/>
              </a:lnSpc>
              <a:defRPr sz="2800"/>
            </a:lvl1pPr>
            <a:lvl2pPr marL="622300" indent="-360363">
              <a:lnSpc>
                <a:spcPct val="150000"/>
              </a:lnSpc>
              <a:defRPr sz="2800"/>
            </a:lvl2pPr>
          </a:lstStyle>
          <a:p>
            <a:pPr lvl="0"/>
            <a:r>
              <a:rPr lang="de-DE" smtClean="0"/>
              <a:t>Textmasterformat bearbeiten</a:t>
            </a:r>
          </a:p>
          <a:p>
            <a:pPr lvl="1"/>
            <a:r>
              <a:rPr lang="de-DE" smtClean="0"/>
              <a:t>Zweite Ebene</a:t>
            </a:r>
          </a:p>
        </p:txBody>
      </p:sp>
      <p:sp>
        <p:nvSpPr>
          <p:cNvPr id="4" name="Datumsplatzhalter 3">
            <a:extLst>
              <a:ext uri="{FF2B5EF4-FFF2-40B4-BE49-F238E27FC236}">
                <a16:creationId xmlns:a16="http://schemas.microsoft.com/office/drawing/2014/main" id="{3962345A-3148-4175-B770-9607AA67C673}"/>
              </a:ext>
            </a:extLst>
          </p:cNvPr>
          <p:cNvSpPr>
            <a:spLocks noGrp="1"/>
          </p:cNvSpPr>
          <p:nvPr>
            <p:ph type="dt" sz="half" idx="10"/>
          </p:nvPr>
        </p:nvSpPr>
        <p:spPr/>
        <p:txBody>
          <a:bodyPr/>
          <a:lstStyle/>
          <a:p>
            <a:fld id="{BB23E7E3-A065-4302-A817-02E5C9209397}" type="datetime1">
              <a:rPr lang="de-DE" smtClean="0"/>
              <a:t>08.11.2019</a:t>
            </a:fld>
            <a:endParaRPr lang="de-DE" dirty="0"/>
          </a:p>
        </p:txBody>
      </p:sp>
      <p:sp>
        <p:nvSpPr>
          <p:cNvPr id="5" name="Fußzeilenplatzhalter 4">
            <a:extLst>
              <a:ext uri="{FF2B5EF4-FFF2-40B4-BE49-F238E27FC236}">
                <a16:creationId xmlns:a16="http://schemas.microsoft.com/office/drawing/2014/main" id="{64B6DECF-39FD-408C-979B-A77A9E633C3A}"/>
              </a:ext>
            </a:extLst>
          </p:cNvPr>
          <p:cNvSpPr>
            <a:spLocks noGrp="1"/>
          </p:cNvSpPr>
          <p:nvPr>
            <p:ph type="ftr" sz="quarter" idx="11"/>
          </p:nvPr>
        </p:nvSpPr>
        <p:spPr>
          <a:xfrm>
            <a:off x="1721168" y="6356350"/>
            <a:ext cx="5279996" cy="360000"/>
          </a:xfrm>
        </p:spPr>
        <p:txBody>
          <a:bodyPr/>
          <a:lstStyle>
            <a:lvl1pPr>
              <a:defRPr/>
            </a:lvl1pPr>
          </a:lstStyle>
          <a:p>
            <a:r>
              <a:rPr lang="de-DE" dirty="0" smtClean="0"/>
              <a:t>Fachveranstaltung Biogut- und Grüngutkomposte im ökologischen Landbau</a:t>
            </a:r>
            <a:endParaRPr lang="de-DE" dirty="0"/>
          </a:p>
        </p:txBody>
      </p:sp>
      <p:sp>
        <p:nvSpPr>
          <p:cNvPr id="6" name="Foliennummernplatzhalter 5">
            <a:extLst>
              <a:ext uri="{FF2B5EF4-FFF2-40B4-BE49-F238E27FC236}">
                <a16:creationId xmlns:a16="http://schemas.microsoft.com/office/drawing/2014/main" id="{71CA2D6B-FE2E-48F9-B9EF-7E1C0BE0C960}"/>
              </a:ext>
            </a:extLst>
          </p:cNvPr>
          <p:cNvSpPr>
            <a:spLocks noGrp="1"/>
          </p:cNvSpPr>
          <p:nvPr>
            <p:ph type="sldNum" sz="quarter" idx="12"/>
          </p:nvPr>
        </p:nvSpPr>
        <p:spPr/>
        <p:txBody>
          <a:bodyPr/>
          <a:lstStyle/>
          <a:p>
            <a:fld id="{B8C74871-A284-4AA3-B12A-BBE28781DF4B}" type="slidenum">
              <a:rPr lang="de-DE" smtClean="0"/>
              <a:t>‹Nr.›</a:t>
            </a:fld>
            <a:endParaRPr lang="de-DE"/>
          </a:p>
        </p:txBody>
      </p:sp>
      <p:sp>
        <p:nvSpPr>
          <p:cNvPr id="10" name="Titelplatzhalter 1">
            <a:extLst>
              <a:ext uri="{FF2B5EF4-FFF2-40B4-BE49-F238E27FC236}">
                <a16:creationId xmlns:a16="http://schemas.microsoft.com/office/drawing/2014/main" id="{074A88A7-658C-458A-A0FB-98C0F9FEDCDF}"/>
              </a:ext>
            </a:extLst>
          </p:cNvPr>
          <p:cNvSpPr>
            <a:spLocks noGrp="1"/>
          </p:cNvSpPr>
          <p:nvPr>
            <p:ph type="title" hasCustomPrompt="1"/>
          </p:nvPr>
        </p:nvSpPr>
        <p:spPr>
          <a:xfrm>
            <a:off x="623888" y="412295"/>
            <a:ext cx="9864000" cy="576000"/>
          </a:xfrm>
          <a:prstGeom prst="rect">
            <a:avLst/>
          </a:prstGeom>
        </p:spPr>
        <p:txBody>
          <a:bodyPr vert="horz" lIns="0" tIns="45720" rIns="91440" bIns="45720" rtlCol="0" anchor="ctr">
            <a:normAutofit/>
          </a:bodyPr>
          <a:lstStyle>
            <a:lvl1pPr>
              <a:defRPr/>
            </a:lvl1pPr>
          </a:lstStyle>
          <a:p>
            <a:r>
              <a:rPr lang="de-DE" dirty="0" smtClean="0"/>
              <a:t>Agenda</a:t>
            </a:r>
            <a:endParaRPr lang="de-DE" dirty="0"/>
          </a:p>
        </p:txBody>
      </p:sp>
    </p:spTree>
    <p:extLst>
      <p:ext uri="{BB962C8B-B14F-4D97-AF65-F5344CB8AC3E}">
        <p14:creationId xmlns:p14="http://schemas.microsoft.com/office/powerpoint/2010/main" val="92587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6A2918F-408D-477F-AEF7-3F3B3F70F5A2}"/>
              </a:ext>
            </a:extLst>
          </p:cNvPr>
          <p:cNvSpPr>
            <a:spLocks noGrp="1"/>
          </p:cNvSpPr>
          <p:nvPr>
            <p:ph idx="1"/>
          </p:nvPr>
        </p:nvSpPr>
        <p:spPr>
          <a:xfrm>
            <a:off x="623887" y="1773238"/>
            <a:ext cx="10150793" cy="4403725"/>
          </a:xfrm>
        </p:spPr>
        <p:txBody>
          <a:bodyPr/>
          <a:lstStyle/>
          <a:p>
            <a:pPr lvl="0"/>
            <a:r>
              <a:rPr lang="de-DE" smtClean="0"/>
              <a:t>Textmasterformat bearbeiten</a:t>
            </a:r>
          </a:p>
          <a:p>
            <a:pPr lvl="1"/>
            <a:r>
              <a:rPr lang="de-DE" smtClean="0"/>
              <a:t>Zweite Ebene</a:t>
            </a:r>
          </a:p>
        </p:txBody>
      </p:sp>
      <p:sp>
        <p:nvSpPr>
          <p:cNvPr id="4" name="Datumsplatzhalter 3">
            <a:extLst>
              <a:ext uri="{FF2B5EF4-FFF2-40B4-BE49-F238E27FC236}">
                <a16:creationId xmlns:a16="http://schemas.microsoft.com/office/drawing/2014/main" id="{3962345A-3148-4175-B770-9607AA67C673}"/>
              </a:ext>
            </a:extLst>
          </p:cNvPr>
          <p:cNvSpPr>
            <a:spLocks noGrp="1"/>
          </p:cNvSpPr>
          <p:nvPr>
            <p:ph type="dt" sz="half" idx="10"/>
          </p:nvPr>
        </p:nvSpPr>
        <p:spPr/>
        <p:txBody>
          <a:bodyPr/>
          <a:lstStyle/>
          <a:p>
            <a:fld id="{D20EF00A-434F-4F9B-B027-3CCA89791F05}" type="datetime1">
              <a:rPr lang="de-DE" smtClean="0"/>
              <a:t>08.11.2019</a:t>
            </a:fld>
            <a:endParaRPr lang="de-DE" dirty="0"/>
          </a:p>
        </p:txBody>
      </p:sp>
      <p:sp>
        <p:nvSpPr>
          <p:cNvPr id="5" name="Fußzeilenplatzhalter 4">
            <a:extLst>
              <a:ext uri="{FF2B5EF4-FFF2-40B4-BE49-F238E27FC236}">
                <a16:creationId xmlns:a16="http://schemas.microsoft.com/office/drawing/2014/main" id="{64B6DECF-39FD-408C-979B-A77A9E633C3A}"/>
              </a:ext>
            </a:extLst>
          </p:cNvPr>
          <p:cNvSpPr>
            <a:spLocks noGrp="1"/>
          </p:cNvSpPr>
          <p:nvPr>
            <p:ph type="ftr" sz="quarter" idx="11"/>
          </p:nvPr>
        </p:nvSpPr>
        <p:spPr>
          <a:xfrm>
            <a:off x="1721167" y="6356350"/>
            <a:ext cx="5049087" cy="360000"/>
          </a:xfrm>
        </p:spPr>
        <p:txBody>
          <a:bodyPr/>
          <a:lstStyle/>
          <a:p>
            <a:r>
              <a:rPr lang="de-DE" dirty="0" smtClean="0"/>
              <a:t>Fachveranstaltung Biogut- und Grüngutkomposte im ökologischen Landbau</a:t>
            </a:r>
            <a:endParaRPr lang="de-DE" dirty="0"/>
          </a:p>
        </p:txBody>
      </p:sp>
      <p:sp>
        <p:nvSpPr>
          <p:cNvPr id="6" name="Foliennummernplatzhalter 5">
            <a:extLst>
              <a:ext uri="{FF2B5EF4-FFF2-40B4-BE49-F238E27FC236}">
                <a16:creationId xmlns:a16="http://schemas.microsoft.com/office/drawing/2014/main" id="{71CA2D6B-FE2E-48F9-B9EF-7E1C0BE0C960}"/>
              </a:ext>
            </a:extLst>
          </p:cNvPr>
          <p:cNvSpPr>
            <a:spLocks noGrp="1"/>
          </p:cNvSpPr>
          <p:nvPr>
            <p:ph type="sldNum" sz="quarter" idx="12"/>
          </p:nvPr>
        </p:nvSpPr>
        <p:spPr/>
        <p:txBody>
          <a:bodyPr/>
          <a:lstStyle/>
          <a:p>
            <a:fld id="{B8C74871-A284-4AA3-B12A-BBE28781DF4B}" type="slidenum">
              <a:rPr lang="de-DE" smtClean="0"/>
              <a:t>‹Nr.›</a:t>
            </a:fld>
            <a:endParaRPr lang="de-DE"/>
          </a:p>
        </p:txBody>
      </p:sp>
      <p:sp>
        <p:nvSpPr>
          <p:cNvPr id="10" name="Titelplatzhalter 1">
            <a:extLst>
              <a:ext uri="{FF2B5EF4-FFF2-40B4-BE49-F238E27FC236}">
                <a16:creationId xmlns:a16="http://schemas.microsoft.com/office/drawing/2014/main" id="{074A88A7-658C-458A-A0FB-98C0F9FEDCDF}"/>
              </a:ext>
            </a:extLst>
          </p:cNvPr>
          <p:cNvSpPr>
            <a:spLocks noGrp="1"/>
          </p:cNvSpPr>
          <p:nvPr>
            <p:ph type="title"/>
          </p:nvPr>
        </p:nvSpPr>
        <p:spPr>
          <a:xfrm>
            <a:off x="623888" y="412295"/>
            <a:ext cx="9864000" cy="576000"/>
          </a:xfrm>
          <a:prstGeom prst="rect">
            <a:avLst/>
          </a:prstGeom>
        </p:spPr>
        <p:txBody>
          <a:bodyPr vert="horz" lIns="0" tIns="45720" rIns="91440" bIns="45720" rtlCol="0" anchor="ctr">
            <a:normAutofit/>
          </a:bodyPr>
          <a:lstStyle/>
          <a:p>
            <a:r>
              <a:rPr lang="de-DE" smtClean="0"/>
              <a:t>Titelmasterformat durch Klicken bearbeiten</a:t>
            </a:r>
            <a:endParaRPr lang="de-DE" dirty="0"/>
          </a:p>
        </p:txBody>
      </p:sp>
      <p:sp>
        <p:nvSpPr>
          <p:cNvPr id="12" name="Textplatzhalter 7">
            <a:extLst>
              <a:ext uri="{FF2B5EF4-FFF2-40B4-BE49-F238E27FC236}">
                <a16:creationId xmlns:a16="http://schemas.microsoft.com/office/drawing/2014/main" id="{E8525548-97F8-4E59-BF56-55D2378FCDC9}"/>
              </a:ext>
            </a:extLst>
          </p:cNvPr>
          <p:cNvSpPr>
            <a:spLocks noGrp="1"/>
          </p:cNvSpPr>
          <p:nvPr>
            <p:ph type="body" sz="quarter" idx="13"/>
          </p:nvPr>
        </p:nvSpPr>
        <p:spPr>
          <a:xfrm>
            <a:off x="623888" y="1023258"/>
            <a:ext cx="9864725" cy="419100"/>
          </a:xfrm>
          <a:prstGeom prst="rect">
            <a:avLst/>
          </a:prstGeom>
        </p:spPr>
        <p:txBody>
          <a:bodyPr lIns="0">
            <a:noAutofit/>
          </a:bodyPr>
          <a:lstStyle>
            <a:lvl1pPr marL="0" indent="0">
              <a:buNone/>
              <a:defRPr sz="2800">
                <a:solidFill>
                  <a:schemeClr val="accent1"/>
                </a:solidFill>
              </a:defRPr>
            </a:lvl1pPr>
          </a:lstStyle>
          <a:p>
            <a:pPr lvl="0"/>
            <a:r>
              <a:rPr lang="de-DE" smtClean="0"/>
              <a:t>Textmasterformat bearbeiten</a:t>
            </a:r>
          </a:p>
        </p:txBody>
      </p:sp>
    </p:spTree>
    <p:extLst>
      <p:ext uri="{BB962C8B-B14F-4D97-AF65-F5344CB8AC3E}">
        <p14:creationId xmlns:p14="http://schemas.microsoft.com/office/powerpoint/2010/main" val="355989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b_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6A2918F-408D-477F-AEF7-3F3B3F70F5A2}"/>
              </a:ext>
            </a:extLst>
          </p:cNvPr>
          <p:cNvSpPr>
            <a:spLocks noGrp="1"/>
          </p:cNvSpPr>
          <p:nvPr>
            <p:ph idx="1"/>
          </p:nvPr>
        </p:nvSpPr>
        <p:spPr>
          <a:xfrm>
            <a:off x="623887" y="1773238"/>
            <a:ext cx="10152000" cy="3621087"/>
          </a:xfrm>
        </p:spPr>
        <p:txBody>
          <a:bodyPr/>
          <a:lstStyle/>
          <a:p>
            <a:pPr lvl="0"/>
            <a:r>
              <a:rPr lang="de-DE" smtClean="0"/>
              <a:t>Textmasterformat bearbeiten</a:t>
            </a:r>
          </a:p>
          <a:p>
            <a:pPr lvl="1"/>
            <a:r>
              <a:rPr lang="de-DE" smtClean="0"/>
              <a:t>Zweite Ebene</a:t>
            </a:r>
          </a:p>
        </p:txBody>
      </p:sp>
      <p:sp>
        <p:nvSpPr>
          <p:cNvPr id="4" name="Datumsplatzhalter 3">
            <a:extLst>
              <a:ext uri="{FF2B5EF4-FFF2-40B4-BE49-F238E27FC236}">
                <a16:creationId xmlns:a16="http://schemas.microsoft.com/office/drawing/2014/main" id="{3962345A-3148-4175-B770-9607AA67C673}"/>
              </a:ext>
            </a:extLst>
          </p:cNvPr>
          <p:cNvSpPr>
            <a:spLocks noGrp="1"/>
          </p:cNvSpPr>
          <p:nvPr>
            <p:ph type="dt" sz="half" idx="10"/>
          </p:nvPr>
        </p:nvSpPr>
        <p:spPr/>
        <p:txBody>
          <a:bodyPr/>
          <a:lstStyle/>
          <a:p>
            <a:fld id="{29BAF5F6-2662-495E-AFF9-17208296C366}" type="datetime1">
              <a:rPr lang="de-DE" smtClean="0"/>
              <a:t>08.11.2019</a:t>
            </a:fld>
            <a:endParaRPr lang="de-DE"/>
          </a:p>
        </p:txBody>
      </p:sp>
      <p:sp>
        <p:nvSpPr>
          <p:cNvPr id="5" name="Fußzeilenplatzhalter 4">
            <a:extLst>
              <a:ext uri="{FF2B5EF4-FFF2-40B4-BE49-F238E27FC236}">
                <a16:creationId xmlns:a16="http://schemas.microsoft.com/office/drawing/2014/main" id="{64B6DECF-39FD-408C-979B-A77A9E633C3A}"/>
              </a:ext>
            </a:extLst>
          </p:cNvPr>
          <p:cNvSpPr>
            <a:spLocks noGrp="1"/>
          </p:cNvSpPr>
          <p:nvPr>
            <p:ph type="ftr" sz="quarter" idx="11"/>
          </p:nvPr>
        </p:nvSpPr>
        <p:spPr>
          <a:xfrm>
            <a:off x="1721167" y="6356350"/>
            <a:ext cx="5165407" cy="360000"/>
          </a:xfrm>
        </p:spPr>
        <p:txBody>
          <a:bodyPr/>
          <a:lstStyle/>
          <a:p>
            <a:r>
              <a:rPr lang="de-DE" dirty="0" smtClean="0"/>
              <a:t>Fachveranstaltung Biogut- und Grüngutkomposte im ökologischen Landbau</a:t>
            </a:r>
            <a:endParaRPr lang="de-DE" dirty="0"/>
          </a:p>
        </p:txBody>
      </p:sp>
      <p:sp>
        <p:nvSpPr>
          <p:cNvPr id="6" name="Foliennummernplatzhalter 5">
            <a:extLst>
              <a:ext uri="{FF2B5EF4-FFF2-40B4-BE49-F238E27FC236}">
                <a16:creationId xmlns:a16="http://schemas.microsoft.com/office/drawing/2014/main" id="{71CA2D6B-FE2E-48F9-B9EF-7E1C0BE0C960}"/>
              </a:ext>
            </a:extLst>
          </p:cNvPr>
          <p:cNvSpPr>
            <a:spLocks noGrp="1"/>
          </p:cNvSpPr>
          <p:nvPr>
            <p:ph type="sldNum" sz="quarter" idx="12"/>
          </p:nvPr>
        </p:nvSpPr>
        <p:spPr/>
        <p:txBody>
          <a:bodyPr/>
          <a:lstStyle/>
          <a:p>
            <a:fld id="{B8C74871-A284-4AA3-B12A-BBE28781DF4B}" type="slidenum">
              <a:rPr lang="de-DE" smtClean="0"/>
              <a:t>‹Nr.›</a:t>
            </a:fld>
            <a:endParaRPr lang="de-DE"/>
          </a:p>
        </p:txBody>
      </p:sp>
      <p:sp>
        <p:nvSpPr>
          <p:cNvPr id="10" name="Titelplatzhalter 1">
            <a:extLst>
              <a:ext uri="{FF2B5EF4-FFF2-40B4-BE49-F238E27FC236}">
                <a16:creationId xmlns:a16="http://schemas.microsoft.com/office/drawing/2014/main" id="{074A88A7-658C-458A-A0FB-98C0F9FEDCDF}"/>
              </a:ext>
            </a:extLst>
          </p:cNvPr>
          <p:cNvSpPr>
            <a:spLocks noGrp="1"/>
          </p:cNvSpPr>
          <p:nvPr>
            <p:ph type="title"/>
          </p:nvPr>
        </p:nvSpPr>
        <p:spPr>
          <a:xfrm>
            <a:off x="623888" y="412295"/>
            <a:ext cx="9864000" cy="576000"/>
          </a:xfrm>
          <a:prstGeom prst="rect">
            <a:avLst/>
          </a:prstGeom>
        </p:spPr>
        <p:txBody>
          <a:bodyPr vert="horz" lIns="0" tIns="45720" rIns="91440" bIns="45720" rtlCol="0" anchor="ctr">
            <a:normAutofit/>
          </a:bodyPr>
          <a:lstStyle/>
          <a:p>
            <a:r>
              <a:rPr lang="de-DE" smtClean="0"/>
              <a:t>Titelmasterformat durch Klicken bearbeiten</a:t>
            </a:r>
            <a:endParaRPr lang="de-DE" dirty="0"/>
          </a:p>
        </p:txBody>
      </p:sp>
      <p:sp>
        <p:nvSpPr>
          <p:cNvPr id="12" name="Textplatzhalter 7">
            <a:extLst>
              <a:ext uri="{FF2B5EF4-FFF2-40B4-BE49-F238E27FC236}">
                <a16:creationId xmlns:a16="http://schemas.microsoft.com/office/drawing/2014/main" id="{E8525548-97F8-4E59-BF56-55D2378FCDC9}"/>
              </a:ext>
            </a:extLst>
          </p:cNvPr>
          <p:cNvSpPr>
            <a:spLocks noGrp="1"/>
          </p:cNvSpPr>
          <p:nvPr>
            <p:ph type="body" sz="quarter" idx="13"/>
          </p:nvPr>
        </p:nvSpPr>
        <p:spPr>
          <a:xfrm>
            <a:off x="623888" y="1023258"/>
            <a:ext cx="9864725" cy="419100"/>
          </a:xfrm>
          <a:prstGeom prst="rect">
            <a:avLst/>
          </a:prstGeom>
        </p:spPr>
        <p:txBody>
          <a:bodyPr lIns="0">
            <a:noAutofit/>
          </a:bodyPr>
          <a:lstStyle>
            <a:lvl1pPr marL="0" indent="0">
              <a:buNone/>
              <a:defRPr sz="2800">
                <a:solidFill>
                  <a:schemeClr val="accent1"/>
                </a:solidFill>
              </a:defRPr>
            </a:lvl1pPr>
          </a:lstStyle>
          <a:p>
            <a:pPr lvl="0"/>
            <a:r>
              <a:rPr lang="de-DE" smtClean="0"/>
              <a:t>Textmasterformat bearbeiten</a:t>
            </a:r>
          </a:p>
        </p:txBody>
      </p:sp>
      <p:sp>
        <p:nvSpPr>
          <p:cNvPr id="8" name="Textplatzhalter 10">
            <a:extLst>
              <a:ext uri="{FF2B5EF4-FFF2-40B4-BE49-F238E27FC236}">
                <a16:creationId xmlns:a16="http://schemas.microsoft.com/office/drawing/2014/main" id="{995783A7-90DE-4218-B874-8FDBA38342A1}"/>
              </a:ext>
            </a:extLst>
          </p:cNvPr>
          <p:cNvSpPr>
            <a:spLocks noGrp="1"/>
          </p:cNvSpPr>
          <p:nvPr>
            <p:ph type="body" sz="quarter" idx="14"/>
          </p:nvPr>
        </p:nvSpPr>
        <p:spPr>
          <a:xfrm>
            <a:off x="623888" y="5549900"/>
            <a:ext cx="10151999" cy="650875"/>
          </a:xfrm>
          <a:solidFill>
            <a:schemeClr val="accent2"/>
          </a:solidFill>
        </p:spPr>
        <p:txBody>
          <a:bodyPr anchor="ctr"/>
          <a:lstStyle>
            <a:lvl1pPr marL="1079500" indent="0">
              <a:buFontTx/>
              <a:buNone/>
              <a:defRPr>
                <a:solidFill>
                  <a:schemeClr val="bg1"/>
                </a:solidFill>
              </a:defRPr>
            </a:lvl1pPr>
          </a:lstStyle>
          <a:p>
            <a:pPr lvl="0"/>
            <a:r>
              <a:rPr lang="de-DE" smtClean="0"/>
              <a:t>Textmasterformat bearbeiten</a:t>
            </a:r>
          </a:p>
        </p:txBody>
      </p:sp>
      <p:sp>
        <p:nvSpPr>
          <p:cNvPr id="11" name="Freeform 5">
            <a:extLst>
              <a:ext uri="{FF2B5EF4-FFF2-40B4-BE49-F238E27FC236}">
                <a16:creationId xmlns:a16="http://schemas.microsoft.com/office/drawing/2014/main" id="{4B88178B-60E0-4F75-90DC-8B2835DE4929}"/>
              </a:ext>
            </a:extLst>
          </p:cNvPr>
          <p:cNvSpPr>
            <a:spLocks/>
          </p:cNvSpPr>
          <p:nvPr/>
        </p:nvSpPr>
        <p:spPr bwMode="auto">
          <a:xfrm>
            <a:off x="548143" y="5675979"/>
            <a:ext cx="1049233" cy="308443"/>
          </a:xfrm>
          <a:custGeom>
            <a:avLst/>
            <a:gdLst>
              <a:gd name="T0" fmla="*/ 0 w 776"/>
              <a:gd name="T1" fmla="*/ 0 h 226"/>
              <a:gd name="T2" fmla="*/ 402 w 776"/>
              <a:gd name="T3" fmla="*/ 93 h 226"/>
              <a:gd name="T4" fmla="*/ 716 w 776"/>
              <a:gd name="T5" fmla="*/ 120 h 226"/>
              <a:gd name="T6" fmla="*/ 644 w 776"/>
              <a:gd name="T7" fmla="*/ 61 h 226"/>
              <a:gd name="T8" fmla="*/ 662 w 776"/>
              <a:gd name="T9" fmla="*/ 48 h 226"/>
              <a:gd name="T10" fmla="*/ 776 w 776"/>
              <a:gd name="T11" fmla="*/ 126 h 226"/>
              <a:gd name="T12" fmla="*/ 662 w 776"/>
              <a:gd name="T13" fmla="*/ 226 h 226"/>
              <a:gd name="T14" fmla="*/ 643 w 776"/>
              <a:gd name="T15" fmla="*/ 218 h 226"/>
              <a:gd name="T16" fmla="*/ 707 w 776"/>
              <a:gd name="T17" fmla="*/ 150 h 226"/>
              <a:gd name="T18" fmla="*/ 432 w 776"/>
              <a:gd name="T19" fmla="*/ 132 h 226"/>
              <a:gd name="T20" fmla="*/ 2 w 776"/>
              <a:gd name="T21" fmla="*/ 41 h 226"/>
              <a:gd name="T22" fmla="*/ 0 w 776"/>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226">
                <a:moveTo>
                  <a:pt x="0" y="0"/>
                </a:moveTo>
                <a:cubicBezTo>
                  <a:pt x="0" y="0"/>
                  <a:pt x="243" y="72"/>
                  <a:pt x="402" y="93"/>
                </a:cubicBezTo>
                <a:cubicBezTo>
                  <a:pt x="560" y="114"/>
                  <a:pt x="716" y="120"/>
                  <a:pt x="716" y="120"/>
                </a:cubicBezTo>
                <a:cubicBezTo>
                  <a:pt x="644" y="61"/>
                  <a:pt x="644" y="61"/>
                  <a:pt x="644" y="61"/>
                </a:cubicBezTo>
                <a:cubicBezTo>
                  <a:pt x="662" y="48"/>
                  <a:pt x="662" y="48"/>
                  <a:pt x="662" y="48"/>
                </a:cubicBezTo>
                <a:cubicBezTo>
                  <a:pt x="776" y="126"/>
                  <a:pt x="776" y="126"/>
                  <a:pt x="776" y="126"/>
                </a:cubicBezTo>
                <a:cubicBezTo>
                  <a:pt x="662" y="226"/>
                  <a:pt x="662" y="226"/>
                  <a:pt x="662" y="226"/>
                </a:cubicBezTo>
                <a:cubicBezTo>
                  <a:pt x="643" y="218"/>
                  <a:pt x="643" y="218"/>
                  <a:pt x="643" y="218"/>
                </a:cubicBezTo>
                <a:cubicBezTo>
                  <a:pt x="707" y="150"/>
                  <a:pt x="707" y="150"/>
                  <a:pt x="707" y="150"/>
                </a:cubicBezTo>
                <a:cubicBezTo>
                  <a:pt x="707" y="150"/>
                  <a:pt x="562" y="145"/>
                  <a:pt x="432" y="132"/>
                </a:cubicBezTo>
                <a:cubicBezTo>
                  <a:pt x="307" y="118"/>
                  <a:pt x="2" y="41"/>
                  <a:pt x="2" y="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3" name="Freeform 5">
            <a:extLst>
              <a:ext uri="{FF2B5EF4-FFF2-40B4-BE49-F238E27FC236}">
                <a16:creationId xmlns:a16="http://schemas.microsoft.com/office/drawing/2014/main" id="{4B88178B-60E0-4F75-90DC-8B2835DE4929}"/>
              </a:ext>
            </a:extLst>
          </p:cNvPr>
          <p:cNvSpPr>
            <a:spLocks/>
          </p:cNvSpPr>
          <p:nvPr/>
        </p:nvSpPr>
        <p:spPr bwMode="auto">
          <a:xfrm>
            <a:off x="548143" y="5675979"/>
            <a:ext cx="1049233" cy="308443"/>
          </a:xfrm>
          <a:custGeom>
            <a:avLst/>
            <a:gdLst>
              <a:gd name="T0" fmla="*/ 0 w 776"/>
              <a:gd name="T1" fmla="*/ 0 h 226"/>
              <a:gd name="T2" fmla="*/ 402 w 776"/>
              <a:gd name="T3" fmla="*/ 93 h 226"/>
              <a:gd name="T4" fmla="*/ 716 w 776"/>
              <a:gd name="T5" fmla="*/ 120 h 226"/>
              <a:gd name="T6" fmla="*/ 644 w 776"/>
              <a:gd name="T7" fmla="*/ 61 h 226"/>
              <a:gd name="T8" fmla="*/ 662 w 776"/>
              <a:gd name="T9" fmla="*/ 48 h 226"/>
              <a:gd name="T10" fmla="*/ 776 w 776"/>
              <a:gd name="T11" fmla="*/ 126 h 226"/>
              <a:gd name="T12" fmla="*/ 662 w 776"/>
              <a:gd name="T13" fmla="*/ 226 h 226"/>
              <a:gd name="T14" fmla="*/ 643 w 776"/>
              <a:gd name="T15" fmla="*/ 218 h 226"/>
              <a:gd name="T16" fmla="*/ 707 w 776"/>
              <a:gd name="T17" fmla="*/ 150 h 226"/>
              <a:gd name="T18" fmla="*/ 432 w 776"/>
              <a:gd name="T19" fmla="*/ 132 h 226"/>
              <a:gd name="T20" fmla="*/ 2 w 776"/>
              <a:gd name="T21" fmla="*/ 41 h 226"/>
              <a:gd name="T22" fmla="*/ 0 w 776"/>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226">
                <a:moveTo>
                  <a:pt x="0" y="0"/>
                </a:moveTo>
                <a:cubicBezTo>
                  <a:pt x="0" y="0"/>
                  <a:pt x="243" y="72"/>
                  <a:pt x="402" y="93"/>
                </a:cubicBezTo>
                <a:cubicBezTo>
                  <a:pt x="560" y="114"/>
                  <a:pt x="716" y="120"/>
                  <a:pt x="716" y="120"/>
                </a:cubicBezTo>
                <a:cubicBezTo>
                  <a:pt x="644" y="61"/>
                  <a:pt x="644" y="61"/>
                  <a:pt x="644" y="61"/>
                </a:cubicBezTo>
                <a:cubicBezTo>
                  <a:pt x="662" y="48"/>
                  <a:pt x="662" y="48"/>
                  <a:pt x="662" y="48"/>
                </a:cubicBezTo>
                <a:cubicBezTo>
                  <a:pt x="776" y="126"/>
                  <a:pt x="776" y="126"/>
                  <a:pt x="776" y="126"/>
                </a:cubicBezTo>
                <a:cubicBezTo>
                  <a:pt x="662" y="226"/>
                  <a:pt x="662" y="226"/>
                  <a:pt x="662" y="226"/>
                </a:cubicBezTo>
                <a:cubicBezTo>
                  <a:pt x="643" y="218"/>
                  <a:pt x="643" y="218"/>
                  <a:pt x="643" y="218"/>
                </a:cubicBezTo>
                <a:cubicBezTo>
                  <a:pt x="707" y="150"/>
                  <a:pt x="707" y="150"/>
                  <a:pt x="707" y="150"/>
                </a:cubicBezTo>
                <a:cubicBezTo>
                  <a:pt x="707" y="150"/>
                  <a:pt x="562" y="145"/>
                  <a:pt x="432" y="132"/>
                </a:cubicBezTo>
                <a:cubicBezTo>
                  <a:pt x="307" y="118"/>
                  <a:pt x="2" y="41"/>
                  <a:pt x="2" y="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pic>
        <p:nvPicPr>
          <p:cNvPr id="2050" name="Picture 2" descr="M:\Till\2_Präsentationen\1. neue Präsentationen\1. Vorlagen\Agentur\Hinweis_Pfe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0"/>
            <a:ext cx="2114550" cy="1785938"/>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5">
            <a:extLst>
              <a:ext uri="{FF2B5EF4-FFF2-40B4-BE49-F238E27FC236}">
                <a16:creationId xmlns:a16="http://schemas.microsoft.com/office/drawing/2014/main" id="{4B88178B-60E0-4F75-90DC-8B2835DE4929}"/>
              </a:ext>
            </a:extLst>
          </p:cNvPr>
          <p:cNvSpPr>
            <a:spLocks/>
          </p:cNvSpPr>
          <p:nvPr userDrawn="1"/>
        </p:nvSpPr>
        <p:spPr bwMode="auto">
          <a:xfrm>
            <a:off x="548143" y="5675979"/>
            <a:ext cx="1049233" cy="308443"/>
          </a:xfrm>
          <a:custGeom>
            <a:avLst/>
            <a:gdLst>
              <a:gd name="T0" fmla="*/ 0 w 776"/>
              <a:gd name="T1" fmla="*/ 0 h 226"/>
              <a:gd name="T2" fmla="*/ 402 w 776"/>
              <a:gd name="T3" fmla="*/ 93 h 226"/>
              <a:gd name="T4" fmla="*/ 716 w 776"/>
              <a:gd name="T5" fmla="*/ 120 h 226"/>
              <a:gd name="T6" fmla="*/ 644 w 776"/>
              <a:gd name="T7" fmla="*/ 61 h 226"/>
              <a:gd name="T8" fmla="*/ 662 w 776"/>
              <a:gd name="T9" fmla="*/ 48 h 226"/>
              <a:gd name="T10" fmla="*/ 776 w 776"/>
              <a:gd name="T11" fmla="*/ 126 h 226"/>
              <a:gd name="T12" fmla="*/ 662 w 776"/>
              <a:gd name="T13" fmla="*/ 226 h 226"/>
              <a:gd name="T14" fmla="*/ 643 w 776"/>
              <a:gd name="T15" fmla="*/ 218 h 226"/>
              <a:gd name="T16" fmla="*/ 707 w 776"/>
              <a:gd name="T17" fmla="*/ 150 h 226"/>
              <a:gd name="T18" fmla="*/ 432 w 776"/>
              <a:gd name="T19" fmla="*/ 132 h 226"/>
              <a:gd name="T20" fmla="*/ 2 w 776"/>
              <a:gd name="T21" fmla="*/ 41 h 226"/>
              <a:gd name="T22" fmla="*/ 0 w 776"/>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226">
                <a:moveTo>
                  <a:pt x="0" y="0"/>
                </a:moveTo>
                <a:cubicBezTo>
                  <a:pt x="0" y="0"/>
                  <a:pt x="243" y="72"/>
                  <a:pt x="402" y="93"/>
                </a:cubicBezTo>
                <a:cubicBezTo>
                  <a:pt x="560" y="114"/>
                  <a:pt x="716" y="120"/>
                  <a:pt x="716" y="120"/>
                </a:cubicBezTo>
                <a:cubicBezTo>
                  <a:pt x="644" y="61"/>
                  <a:pt x="644" y="61"/>
                  <a:pt x="644" y="61"/>
                </a:cubicBezTo>
                <a:cubicBezTo>
                  <a:pt x="662" y="48"/>
                  <a:pt x="662" y="48"/>
                  <a:pt x="662" y="48"/>
                </a:cubicBezTo>
                <a:cubicBezTo>
                  <a:pt x="776" y="126"/>
                  <a:pt x="776" y="126"/>
                  <a:pt x="776" y="126"/>
                </a:cubicBezTo>
                <a:cubicBezTo>
                  <a:pt x="662" y="226"/>
                  <a:pt x="662" y="226"/>
                  <a:pt x="662" y="226"/>
                </a:cubicBezTo>
                <a:cubicBezTo>
                  <a:pt x="643" y="218"/>
                  <a:pt x="643" y="218"/>
                  <a:pt x="643" y="218"/>
                </a:cubicBezTo>
                <a:cubicBezTo>
                  <a:pt x="707" y="150"/>
                  <a:pt x="707" y="150"/>
                  <a:pt x="707" y="150"/>
                </a:cubicBezTo>
                <a:cubicBezTo>
                  <a:pt x="707" y="150"/>
                  <a:pt x="562" y="145"/>
                  <a:pt x="432" y="132"/>
                </a:cubicBezTo>
                <a:cubicBezTo>
                  <a:pt x="307" y="118"/>
                  <a:pt x="2" y="41"/>
                  <a:pt x="2" y="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spTree>
    <p:extLst>
      <p:ext uri="{BB962C8B-B14F-4D97-AF65-F5344CB8AC3E}">
        <p14:creationId xmlns:p14="http://schemas.microsoft.com/office/powerpoint/2010/main" val="343197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6C8ED9-2802-4717-B2F4-49CE1017F153}"/>
              </a:ext>
            </a:extLst>
          </p:cNvPr>
          <p:cNvSpPr>
            <a:spLocks noGrp="1"/>
          </p:cNvSpPr>
          <p:nvPr>
            <p:ph sz="half" idx="1"/>
          </p:nvPr>
        </p:nvSpPr>
        <p:spPr>
          <a:xfrm>
            <a:off x="623888" y="1773238"/>
            <a:ext cx="4932000" cy="4320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a:extLst>
              <a:ext uri="{FF2B5EF4-FFF2-40B4-BE49-F238E27FC236}">
                <a16:creationId xmlns:a16="http://schemas.microsoft.com/office/drawing/2014/main" id="{CD2DEB15-A0EF-4F2C-90EA-0A0AEE4222CA}"/>
              </a:ext>
            </a:extLst>
          </p:cNvPr>
          <p:cNvSpPr>
            <a:spLocks noGrp="1"/>
          </p:cNvSpPr>
          <p:nvPr>
            <p:ph sz="half" idx="2"/>
          </p:nvPr>
        </p:nvSpPr>
        <p:spPr>
          <a:xfrm>
            <a:off x="5842680" y="1773238"/>
            <a:ext cx="4932000" cy="4320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a:extLst>
              <a:ext uri="{FF2B5EF4-FFF2-40B4-BE49-F238E27FC236}">
                <a16:creationId xmlns:a16="http://schemas.microsoft.com/office/drawing/2014/main" id="{2D47E390-DBDE-4A32-9919-DDC8F79A4F0B}"/>
              </a:ext>
            </a:extLst>
          </p:cNvPr>
          <p:cNvSpPr>
            <a:spLocks noGrp="1"/>
          </p:cNvSpPr>
          <p:nvPr>
            <p:ph type="dt" sz="half" idx="10"/>
          </p:nvPr>
        </p:nvSpPr>
        <p:spPr/>
        <p:txBody>
          <a:bodyPr/>
          <a:lstStyle/>
          <a:p>
            <a:fld id="{C7845EF5-BFC6-40A1-BA63-D6D62D061E90}" type="datetime1">
              <a:rPr lang="de-DE" smtClean="0"/>
              <a:t>08.11.2019</a:t>
            </a:fld>
            <a:endParaRPr lang="de-DE"/>
          </a:p>
        </p:txBody>
      </p:sp>
      <p:sp>
        <p:nvSpPr>
          <p:cNvPr id="6" name="Fußzeilenplatzhalter 5">
            <a:extLst>
              <a:ext uri="{FF2B5EF4-FFF2-40B4-BE49-F238E27FC236}">
                <a16:creationId xmlns:a16="http://schemas.microsoft.com/office/drawing/2014/main" id="{7953C4CA-CC9F-4E3C-AD06-D2AC078BC278}"/>
              </a:ext>
            </a:extLst>
          </p:cNvPr>
          <p:cNvSpPr>
            <a:spLocks noGrp="1"/>
          </p:cNvSpPr>
          <p:nvPr>
            <p:ph type="ftr" sz="quarter" idx="11"/>
          </p:nvPr>
        </p:nvSpPr>
        <p:spPr>
          <a:xfrm>
            <a:off x="1721168" y="6356350"/>
            <a:ext cx="5381596" cy="360000"/>
          </a:xfrm>
        </p:spPr>
        <p:txBody>
          <a:bodyPr/>
          <a:lstStyle/>
          <a:p>
            <a:r>
              <a:rPr lang="de-DE" dirty="0" smtClean="0"/>
              <a:t>Fachveranstaltung Biogut- und Grüngutkomposte im ökologischen Landbau</a:t>
            </a:r>
            <a:endParaRPr lang="de-DE" dirty="0"/>
          </a:p>
        </p:txBody>
      </p:sp>
      <p:sp>
        <p:nvSpPr>
          <p:cNvPr id="7" name="Foliennummernplatzhalter 6">
            <a:extLst>
              <a:ext uri="{FF2B5EF4-FFF2-40B4-BE49-F238E27FC236}">
                <a16:creationId xmlns:a16="http://schemas.microsoft.com/office/drawing/2014/main" id="{9510AB26-68F9-4584-9138-3F9BF93E5D7C}"/>
              </a:ext>
            </a:extLst>
          </p:cNvPr>
          <p:cNvSpPr>
            <a:spLocks noGrp="1"/>
          </p:cNvSpPr>
          <p:nvPr>
            <p:ph type="sldNum" sz="quarter" idx="12"/>
          </p:nvPr>
        </p:nvSpPr>
        <p:spPr>
          <a:xfrm>
            <a:off x="11284000" y="6356350"/>
            <a:ext cx="514351" cy="360000"/>
          </a:xfrm>
        </p:spPr>
        <p:txBody>
          <a:bodyPr/>
          <a:lstStyle/>
          <a:p>
            <a:fld id="{B8C74871-A284-4AA3-B12A-BBE28781DF4B}" type="slidenum">
              <a:rPr lang="de-DE" smtClean="0"/>
              <a:t>‹Nr.›</a:t>
            </a:fld>
            <a:endParaRPr lang="de-DE"/>
          </a:p>
        </p:txBody>
      </p:sp>
      <p:sp>
        <p:nvSpPr>
          <p:cNvPr id="10" name="Titelplatzhalter 1">
            <a:extLst>
              <a:ext uri="{FF2B5EF4-FFF2-40B4-BE49-F238E27FC236}">
                <a16:creationId xmlns:a16="http://schemas.microsoft.com/office/drawing/2014/main" id="{1EA62C8C-7F56-4DEF-9EFF-D5E983043B7F}"/>
              </a:ext>
            </a:extLst>
          </p:cNvPr>
          <p:cNvSpPr>
            <a:spLocks noGrp="1"/>
          </p:cNvSpPr>
          <p:nvPr>
            <p:ph type="title"/>
          </p:nvPr>
        </p:nvSpPr>
        <p:spPr>
          <a:xfrm>
            <a:off x="623888" y="412295"/>
            <a:ext cx="9864000" cy="576000"/>
          </a:xfrm>
          <a:prstGeom prst="rect">
            <a:avLst/>
          </a:prstGeom>
        </p:spPr>
        <p:txBody>
          <a:bodyPr vert="horz" lIns="0" tIns="45720" rIns="91440" bIns="45720" rtlCol="0" anchor="ctr">
            <a:normAutofit/>
          </a:bodyPr>
          <a:lstStyle/>
          <a:p>
            <a:r>
              <a:rPr lang="de-DE" smtClean="0"/>
              <a:t>Titelmasterformat durch Klicken bearbeiten</a:t>
            </a:r>
            <a:endParaRPr lang="de-DE" dirty="0"/>
          </a:p>
        </p:txBody>
      </p:sp>
      <p:sp>
        <p:nvSpPr>
          <p:cNvPr id="11" name="Textplatzhalter 7">
            <a:extLst>
              <a:ext uri="{FF2B5EF4-FFF2-40B4-BE49-F238E27FC236}">
                <a16:creationId xmlns:a16="http://schemas.microsoft.com/office/drawing/2014/main" id="{B9707207-9A1A-4BF7-884B-9060FE1047D5}"/>
              </a:ext>
            </a:extLst>
          </p:cNvPr>
          <p:cNvSpPr>
            <a:spLocks noGrp="1"/>
          </p:cNvSpPr>
          <p:nvPr>
            <p:ph type="body" sz="quarter" idx="13"/>
          </p:nvPr>
        </p:nvSpPr>
        <p:spPr>
          <a:xfrm>
            <a:off x="623888" y="1023258"/>
            <a:ext cx="9864725" cy="419100"/>
          </a:xfrm>
          <a:prstGeom prst="rect">
            <a:avLst/>
          </a:prstGeom>
        </p:spPr>
        <p:txBody>
          <a:bodyPr lIns="0">
            <a:noAutofit/>
          </a:bodyPr>
          <a:lstStyle>
            <a:lvl1pPr marL="0" indent="0">
              <a:buNone/>
              <a:defRPr sz="2800">
                <a:solidFill>
                  <a:schemeClr val="accent1"/>
                </a:solidFill>
              </a:defRPr>
            </a:lvl1pPr>
          </a:lstStyle>
          <a:p>
            <a:pPr lvl="0"/>
            <a:r>
              <a:rPr lang="de-DE" smtClean="0"/>
              <a:t>Textmasterformat bearbeiten</a:t>
            </a:r>
          </a:p>
        </p:txBody>
      </p:sp>
    </p:spTree>
    <p:extLst>
      <p:ext uri="{BB962C8B-B14F-4D97-AF65-F5344CB8AC3E}">
        <p14:creationId xmlns:p14="http://schemas.microsoft.com/office/powerpoint/2010/main" val="407576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b_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6C8ED9-2802-4717-B2F4-49CE1017F153}"/>
              </a:ext>
            </a:extLst>
          </p:cNvPr>
          <p:cNvSpPr>
            <a:spLocks noGrp="1"/>
          </p:cNvSpPr>
          <p:nvPr>
            <p:ph sz="half" idx="1"/>
          </p:nvPr>
        </p:nvSpPr>
        <p:spPr>
          <a:xfrm>
            <a:off x="623888" y="1773238"/>
            <a:ext cx="4932000" cy="3600000"/>
          </a:xfrm>
        </p:spPr>
        <p:txBody>
          <a:bodyPr>
            <a:normAutofit/>
          </a:bodyPr>
          <a:lstStyle>
            <a:lvl1pPr>
              <a:defRPr sz="2400"/>
            </a:lvl1pPr>
            <a:lvl2pPr>
              <a:defRPr sz="2000"/>
            </a:lvl2pPr>
            <a:lvl3pPr>
              <a:defRPr sz="2000"/>
            </a:lvl3pPr>
            <a:lvl4pPr>
              <a:defRPr sz="1800"/>
            </a:lvl4pPr>
            <a:lvl5pPr>
              <a:defRPr sz="18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a:extLst>
              <a:ext uri="{FF2B5EF4-FFF2-40B4-BE49-F238E27FC236}">
                <a16:creationId xmlns:a16="http://schemas.microsoft.com/office/drawing/2014/main" id="{CD2DEB15-A0EF-4F2C-90EA-0A0AEE4222CA}"/>
              </a:ext>
            </a:extLst>
          </p:cNvPr>
          <p:cNvSpPr>
            <a:spLocks noGrp="1"/>
          </p:cNvSpPr>
          <p:nvPr>
            <p:ph sz="half" idx="2"/>
          </p:nvPr>
        </p:nvSpPr>
        <p:spPr>
          <a:xfrm>
            <a:off x="5842680" y="1773238"/>
            <a:ext cx="4932000" cy="3600000"/>
          </a:xfrm>
        </p:spPr>
        <p:txBody>
          <a:bodyPr/>
          <a:lstStyle>
            <a:lvl1pPr>
              <a:defRPr sz="2400"/>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a:extLst>
              <a:ext uri="{FF2B5EF4-FFF2-40B4-BE49-F238E27FC236}">
                <a16:creationId xmlns:a16="http://schemas.microsoft.com/office/drawing/2014/main" id="{2D47E390-DBDE-4A32-9919-DDC8F79A4F0B}"/>
              </a:ext>
            </a:extLst>
          </p:cNvPr>
          <p:cNvSpPr>
            <a:spLocks noGrp="1"/>
          </p:cNvSpPr>
          <p:nvPr>
            <p:ph type="dt" sz="half" idx="10"/>
          </p:nvPr>
        </p:nvSpPr>
        <p:spPr/>
        <p:txBody>
          <a:bodyPr/>
          <a:lstStyle/>
          <a:p>
            <a:fld id="{FAE4BAB2-2D59-4892-BBC4-DE91DB9E1A43}" type="datetime1">
              <a:rPr lang="de-DE" smtClean="0"/>
              <a:t>08.11.2019</a:t>
            </a:fld>
            <a:endParaRPr lang="de-DE"/>
          </a:p>
        </p:txBody>
      </p:sp>
      <p:sp>
        <p:nvSpPr>
          <p:cNvPr id="6" name="Fußzeilenplatzhalter 5">
            <a:extLst>
              <a:ext uri="{FF2B5EF4-FFF2-40B4-BE49-F238E27FC236}">
                <a16:creationId xmlns:a16="http://schemas.microsoft.com/office/drawing/2014/main" id="{7953C4CA-CC9F-4E3C-AD06-D2AC078BC278}"/>
              </a:ext>
            </a:extLst>
          </p:cNvPr>
          <p:cNvSpPr>
            <a:spLocks noGrp="1"/>
          </p:cNvSpPr>
          <p:nvPr>
            <p:ph type="ftr" sz="quarter" idx="11"/>
          </p:nvPr>
        </p:nvSpPr>
        <p:spPr>
          <a:xfrm>
            <a:off x="1721168" y="6356350"/>
            <a:ext cx="5270182" cy="360000"/>
          </a:xfrm>
        </p:spPr>
        <p:txBody>
          <a:bodyPr/>
          <a:lstStyle/>
          <a:p>
            <a:r>
              <a:rPr lang="de-DE" dirty="0" smtClean="0"/>
              <a:t>Fachveranstaltung Biogut- und Grüngutkomposte im ökologischen Landbau</a:t>
            </a:r>
            <a:endParaRPr lang="de-DE" dirty="0"/>
          </a:p>
        </p:txBody>
      </p:sp>
      <p:sp>
        <p:nvSpPr>
          <p:cNvPr id="7" name="Foliennummernplatzhalter 6">
            <a:extLst>
              <a:ext uri="{FF2B5EF4-FFF2-40B4-BE49-F238E27FC236}">
                <a16:creationId xmlns:a16="http://schemas.microsoft.com/office/drawing/2014/main" id="{9510AB26-68F9-4584-9138-3F9BF93E5D7C}"/>
              </a:ext>
            </a:extLst>
          </p:cNvPr>
          <p:cNvSpPr>
            <a:spLocks noGrp="1"/>
          </p:cNvSpPr>
          <p:nvPr>
            <p:ph type="sldNum" sz="quarter" idx="12"/>
          </p:nvPr>
        </p:nvSpPr>
        <p:spPr>
          <a:xfrm>
            <a:off x="11284000" y="6356350"/>
            <a:ext cx="514351" cy="360000"/>
          </a:xfrm>
        </p:spPr>
        <p:txBody>
          <a:bodyPr/>
          <a:lstStyle/>
          <a:p>
            <a:fld id="{B8C74871-A284-4AA3-B12A-BBE28781DF4B}" type="slidenum">
              <a:rPr lang="de-DE" smtClean="0"/>
              <a:t>‹Nr.›</a:t>
            </a:fld>
            <a:endParaRPr lang="de-DE"/>
          </a:p>
        </p:txBody>
      </p:sp>
      <p:sp>
        <p:nvSpPr>
          <p:cNvPr id="10" name="Titelplatzhalter 1">
            <a:extLst>
              <a:ext uri="{FF2B5EF4-FFF2-40B4-BE49-F238E27FC236}">
                <a16:creationId xmlns:a16="http://schemas.microsoft.com/office/drawing/2014/main" id="{1EA62C8C-7F56-4DEF-9EFF-D5E983043B7F}"/>
              </a:ext>
            </a:extLst>
          </p:cNvPr>
          <p:cNvSpPr>
            <a:spLocks noGrp="1"/>
          </p:cNvSpPr>
          <p:nvPr>
            <p:ph type="title"/>
          </p:nvPr>
        </p:nvSpPr>
        <p:spPr>
          <a:xfrm>
            <a:off x="623888" y="412295"/>
            <a:ext cx="9864000" cy="576000"/>
          </a:xfrm>
          <a:prstGeom prst="rect">
            <a:avLst/>
          </a:prstGeom>
        </p:spPr>
        <p:txBody>
          <a:bodyPr vert="horz" lIns="0" tIns="45720" rIns="91440" bIns="45720" rtlCol="0" anchor="ctr">
            <a:normAutofit/>
          </a:bodyPr>
          <a:lstStyle/>
          <a:p>
            <a:r>
              <a:rPr lang="de-DE" smtClean="0"/>
              <a:t>Titelmasterformat durch Klicken bearbeiten</a:t>
            </a:r>
            <a:endParaRPr lang="de-DE" dirty="0"/>
          </a:p>
        </p:txBody>
      </p:sp>
      <p:sp>
        <p:nvSpPr>
          <p:cNvPr id="11" name="Textplatzhalter 7">
            <a:extLst>
              <a:ext uri="{FF2B5EF4-FFF2-40B4-BE49-F238E27FC236}">
                <a16:creationId xmlns:a16="http://schemas.microsoft.com/office/drawing/2014/main" id="{B9707207-9A1A-4BF7-884B-9060FE1047D5}"/>
              </a:ext>
            </a:extLst>
          </p:cNvPr>
          <p:cNvSpPr>
            <a:spLocks noGrp="1"/>
          </p:cNvSpPr>
          <p:nvPr>
            <p:ph type="body" sz="quarter" idx="13"/>
          </p:nvPr>
        </p:nvSpPr>
        <p:spPr>
          <a:xfrm>
            <a:off x="623888" y="1023258"/>
            <a:ext cx="9864725" cy="419100"/>
          </a:xfrm>
          <a:prstGeom prst="rect">
            <a:avLst/>
          </a:prstGeom>
        </p:spPr>
        <p:txBody>
          <a:bodyPr lIns="0">
            <a:noAutofit/>
          </a:bodyPr>
          <a:lstStyle>
            <a:lvl1pPr marL="0" indent="0">
              <a:buNone/>
              <a:defRPr sz="2800">
                <a:solidFill>
                  <a:schemeClr val="accent1"/>
                </a:solidFill>
              </a:defRPr>
            </a:lvl1pPr>
          </a:lstStyle>
          <a:p>
            <a:pPr lvl="0"/>
            <a:r>
              <a:rPr lang="de-DE" smtClean="0"/>
              <a:t>Textmasterformat bearbeiten</a:t>
            </a:r>
          </a:p>
        </p:txBody>
      </p:sp>
      <p:sp>
        <p:nvSpPr>
          <p:cNvPr id="12" name="Textplatzhalter 10">
            <a:extLst>
              <a:ext uri="{FF2B5EF4-FFF2-40B4-BE49-F238E27FC236}">
                <a16:creationId xmlns:a16="http://schemas.microsoft.com/office/drawing/2014/main" id="{206318CA-83DD-4F27-9D97-5836A28ECF55}"/>
              </a:ext>
            </a:extLst>
          </p:cNvPr>
          <p:cNvSpPr>
            <a:spLocks noGrp="1"/>
          </p:cNvSpPr>
          <p:nvPr>
            <p:ph type="body" sz="quarter" idx="14"/>
          </p:nvPr>
        </p:nvSpPr>
        <p:spPr>
          <a:xfrm>
            <a:off x="623889" y="5549900"/>
            <a:ext cx="10150792" cy="650875"/>
          </a:xfrm>
          <a:solidFill>
            <a:schemeClr val="accent2"/>
          </a:solidFill>
        </p:spPr>
        <p:txBody>
          <a:bodyPr anchor="ctr"/>
          <a:lstStyle>
            <a:lvl1pPr marL="1079500" indent="0">
              <a:buFontTx/>
              <a:buNone/>
              <a:defRPr>
                <a:solidFill>
                  <a:schemeClr val="bg1"/>
                </a:solidFill>
              </a:defRPr>
            </a:lvl1pPr>
          </a:lstStyle>
          <a:p>
            <a:pPr lvl="0"/>
            <a:r>
              <a:rPr lang="de-DE" smtClean="0"/>
              <a:t>Textmasterformat bearbeiten</a:t>
            </a:r>
          </a:p>
        </p:txBody>
      </p:sp>
      <p:sp>
        <p:nvSpPr>
          <p:cNvPr id="13" name="Freeform 5">
            <a:extLst>
              <a:ext uri="{FF2B5EF4-FFF2-40B4-BE49-F238E27FC236}">
                <a16:creationId xmlns:a16="http://schemas.microsoft.com/office/drawing/2014/main" id="{4B88178B-60E0-4F75-90DC-8B2835DE4929}"/>
              </a:ext>
            </a:extLst>
          </p:cNvPr>
          <p:cNvSpPr>
            <a:spLocks/>
          </p:cNvSpPr>
          <p:nvPr/>
        </p:nvSpPr>
        <p:spPr bwMode="auto">
          <a:xfrm>
            <a:off x="548143" y="5675979"/>
            <a:ext cx="1049233" cy="308443"/>
          </a:xfrm>
          <a:custGeom>
            <a:avLst/>
            <a:gdLst>
              <a:gd name="T0" fmla="*/ 0 w 776"/>
              <a:gd name="T1" fmla="*/ 0 h 226"/>
              <a:gd name="T2" fmla="*/ 402 w 776"/>
              <a:gd name="T3" fmla="*/ 93 h 226"/>
              <a:gd name="T4" fmla="*/ 716 w 776"/>
              <a:gd name="T5" fmla="*/ 120 h 226"/>
              <a:gd name="T6" fmla="*/ 644 w 776"/>
              <a:gd name="T7" fmla="*/ 61 h 226"/>
              <a:gd name="T8" fmla="*/ 662 w 776"/>
              <a:gd name="T9" fmla="*/ 48 h 226"/>
              <a:gd name="T10" fmla="*/ 776 w 776"/>
              <a:gd name="T11" fmla="*/ 126 h 226"/>
              <a:gd name="T12" fmla="*/ 662 w 776"/>
              <a:gd name="T13" fmla="*/ 226 h 226"/>
              <a:gd name="T14" fmla="*/ 643 w 776"/>
              <a:gd name="T15" fmla="*/ 218 h 226"/>
              <a:gd name="T16" fmla="*/ 707 w 776"/>
              <a:gd name="T17" fmla="*/ 150 h 226"/>
              <a:gd name="T18" fmla="*/ 432 w 776"/>
              <a:gd name="T19" fmla="*/ 132 h 226"/>
              <a:gd name="T20" fmla="*/ 2 w 776"/>
              <a:gd name="T21" fmla="*/ 41 h 226"/>
              <a:gd name="T22" fmla="*/ 0 w 776"/>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226">
                <a:moveTo>
                  <a:pt x="0" y="0"/>
                </a:moveTo>
                <a:cubicBezTo>
                  <a:pt x="0" y="0"/>
                  <a:pt x="243" y="72"/>
                  <a:pt x="402" y="93"/>
                </a:cubicBezTo>
                <a:cubicBezTo>
                  <a:pt x="560" y="114"/>
                  <a:pt x="716" y="120"/>
                  <a:pt x="716" y="120"/>
                </a:cubicBezTo>
                <a:cubicBezTo>
                  <a:pt x="644" y="61"/>
                  <a:pt x="644" y="61"/>
                  <a:pt x="644" y="61"/>
                </a:cubicBezTo>
                <a:cubicBezTo>
                  <a:pt x="662" y="48"/>
                  <a:pt x="662" y="48"/>
                  <a:pt x="662" y="48"/>
                </a:cubicBezTo>
                <a:cubicBezTo>
                  <a:pt x="776" y="126"/>
                  <a:pt x="776" y="126"/>
                  <a:pt x="776" y="126"/>
                </a:cubicBezTo>
                <a:cubicBezTo>
                  <a:pt x="662" y="226"/>
                  <a:pt x="662" y="226"/>
                  <a:pt x="662" y="226"/>
                </a:cubicBezTo>
                <a:cubicBezTo>
                  <a:pt x="643" y="218"/>
                  <a:pt x="643" y="218"/>
                  <a:pt x="643" y="218"/>
                </a:cubicBezTo>
                <a:cubicBezTo>
                  <a:pt x="707" y="150"/>
                  <a:pt x="707" y="150"/>
                  <a:pt x="707" y="150"/>
                </a:cubicBezTo>
                <a:cubicBezTo>
                  <a:pt x="707" y="150"/>
                  <a:pt x="562" y="145"/>
                  <a:pt x="432" y="132"/>
                </a:cubicBezTo>
                <a:cubicBezTo>
                  <a:pt x="307" y="118"/>
                  <a:pt x="2" y="41"/>
                  <a:pt x="2" y="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4" name="Freeform 5">
            <a:extLst>
              <a:ext uri="{FF2B5EF4-FFF2-40B4-BE49-F238E27FC236}">
                <a16:creationId xmlns:a16="http://schemas.microsoft.com/office/drawing/2014/main" id="{4B88178B-60E0-4F75-90DC-8B2835DE4929}"/>
              </a:ext>
            </a:extLst>
          </p:cNvPr>
          <p:cNvSpPr>
            <a:spLocks/>
          </p:cNvSpPr>
          <p:nvPr/>
        </p:nvSpPr>
        <p:spPr bwMode="auto">
          <a:xfrm>
            <a:off x="548143" y="5675979"/>
            <a:ext cx="1049233" cy="308443"/>
          </a:xfrm>
          <a:custGeom>
            <a:avLst/>
            <a:gdLst>
              <a:gd name="T0" fmla="*/ 0 w 776"/>
              <a:gd name="T1" fmla="*/ 0 h 226"/>
              <a:gd name="T2" fmla="*/ 402 w 776"/>
              <a:gd name="T3" fmla="*/ 93 h 226"/>
              <a:gd name="T4" fmla="*/ 716 w 776"/>
              <a:gd name="T5" fmla="*/ 120 h 226"/>
              <a:gd name="T6" fmla="*/ 644 w 776"/>
              <a:gd name="T7" fmla="*/ 61 h 226"/>
              <a:gd name="T8" fmla="*/ 662 w 776"/>
              <a:gd name="T9" fmla="*/ 48 h 226"/>
              <a:gd name="T10" fmla="*/ 776 w 776"/>
              <a:gd name="T11" fmla="*/ 126 h 226"/>
              <a:gd name="T12" fmla="*/ 662 w 776"/>
              <a:gd name="T13" fmla="*/ 226 h 226"/>
              <a:gd name="T14" fmla="*/ 643 w 776"/>
              <a:gd name="T15" fmla="*/ 218 h 226"/>
              <a:gd name="T16" fmla="*/ 707 w 776"/>
              <a:gd name="T17" fmla="*/ 150 h 226"/>
              <a:gd name="T18" fmla="*/ 432 w 776"/>
              <a:gd name="T19" fmla="*/ 132 h 226"/>
              <a:gd name="T20" fmla="*/ 2 w 776"/>
              <a:gd name="T21" fmla="*/ 41 h 226"/>
              <a:gd name="T22" fmla="*/ 0 w 776"/>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226">
                <a:moveTo>
                  <a:pt x="0" y="0"/>
                </a:moveTo>
                <a:cubicBezTo>
                  <a:pt x="0" y="0"/>
                  <a:pt x="243" y="72"/>
                  <a:pt x="402" y="93"/>
                </a:cubicBezTo>
                <a:cubicBezTo>
                  <a:pt x="560" y="114"/>
                  <a:pt x="716" y="120"/>
                  <a:pt x="716" y="120"/>
                </a:cubicBezTo>
                <a:cubicBezTo>
                  <a:pt x="644" y="61"/>
                  <a:pt x="644" y="61"/>
                  <a:pt x="644" y="61"/>
                </a:cubicBezTo>
                <a:cubicBezTo>
                  <a:pt x="662" y="48"/>
                  <a:pt x="662" y="48"/>
                  <a:pt x="662" y="48"/>
                </a:cubicBezTo>
                <a:cubicBezTo>
                  <a:pt x="776" y="126"/>
                  <a:pt x="776" y="126"/>
                  <a:pt x="776" y="126"/>
                </a:cubicBezTo>
                <a:cubicBezTo>
                  <a:pt x="662" y="226"/>
                  <a:pt x="662" y="226"/>
                  <a:pt x="662" y="226"/>
                </a:cubicBezTo>
                <a:cubicBezTo>
                  <a:pt x="643" y="218"/>
                  <a:pt x="643" y="218"/>
                  <a:pt x="643" y="218"/>
                </a:cubicBezTo>
                <a:cubicBezTo>
                  <a:pt x="707" y="150"/>
                  <a:pt x="707" y="150"/>
                  <a:pt x="707" y="150"/>
                </a:cubicBezTo>
                <a:cubicBezTo>
                  <a:pt x="707" y="150"/>
                  <a:pt x="562" y="145"/>
                  <a:pt x="432" y="132"/>
                </a:cubicBezTo>
                <a:cubicBezTo>
                  <a:pt x="307" y="118"/>
                  <a:pt x="2" y="41"/>
                  <a:pt x="2" y="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pic>
        <p:nvPicPr>
          <p:cNvPr id="16" name="Picture 2" descr="M:\Till\2_Präsentationen\1. neue Präsentationen\1. Vorlagen\Agentur\Hinweis_Pfe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0"/>
            <a:ext cx="2114550" cy="1785938"/>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5">
            <a:extLst>
              <a:ext uri="{FF2B5EF4-FFF2-40B4-BE49-F238E27FC236}">
                <a16:creationId xmlns:a16="http://schemas.microsoft.com/office/drawing/2014/main" id="{4B88178B-60E0-4F75-90DC-8B2835DE4929}"/>
              </a:ext>
            </a:extLst>
          </p:cNvPr>
          <p:cNvSpPr>
            <a:spLocks/>
          </p:cNvSpPr>
          <p:nvPr userDrawn="1"/>
        </p:nvSpPr>
        <p:spPr bwMode="auto">
          <a:xfrm>
            <a:off x="548143" y="5675979"/>
            <a:ext cx="1049233" cy="308443"/>
          </a:xfrm>
          <a:custGeom>
            <a:avLst/>
            <a:gdLst>
              <a:gd name="T0" fmla="*/ 0 w 776"/>
              <a:gd name="T1" fmla="*/ 0 h 226"/>
              <a:gd name="T2" fmla="*/ 402 w 776"/>
              <a:gd name="T3" fmla="*/ 93 h 226"/>
              <a:gd name="T4" fmla="*/ 716 w 776"/>
              <a:gd name="T5" fmla="*/ 120 h 226"/>
              <a:gd name="T6" fmla="*/ 644 w 776"/>
              <a:gd name="T7" fmla="*/ 61 h 226"/>
              <a:gd name="T8" fmla="*/ 662 w 776"/>
              <a:gd name="T9" fmla="*/ 48 h 226"/>
              <a:gd name="T10" fmla="*/ 776 w 776"/>
              <a:gd name="T11" fmla="*/ 126 h 226"/>
              <a:gd name="T12" fmla="*/ 662 w 776"/>
              <a:gd name="T13" fmla="*/ 226 h 226"/>
              <a:gd name="T14" fmla="*/ 643 w 776"/>
              <a:gd name="T15" fmla="*/ 218 h 226"/>
              <a:gd name="T16" fmla="*/ 707 w 776"/>
              <a:gd name="T17" fmla="*/ 150 h 226"/>
              <a:gd name="T18" fmla="*/ 432 w 776"/>
              <a:gd name="T19" fmla="*/ 132 h 226"/>
              <a:gd name="T20" fmla="*/ 2 w 776"/>
              <a:gd name="T21" fmla="*/ 41 h 226"/>
              <a:gd name="T22" fmla="*/ 0 w 776"/>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226">
                <a:moveTo>
                  <a:pt x="0" y="0"/>
                </a:moveTo>
                <a:cubicBezTo>
                  <a:pt x="0" y="0"/>
                  <a:pt x="243" y="72"/>
                  <a:pt x="402" y="93"/>
                </a:cubicBezTo>
                <a:cubicBezTo>
                  <a:pt x="560" y="114"/>
                  <a:pt x="716" y="120"/>
                  <a:pt x="716" y="120"/>
                </a:cubicBezTo>
                <a:cubicBezTo>
                  <a:pt x="644" y="61"/>
                  <a:pt x="644" y="61"/>
                  <a:pt x="644" y="61"/>
                </a:cubicBezTo>
                <a:cubicBezTo>
                  <a:pt x="662" y="48"/>
                  <a:pt x="662" y="48"/>
                  <a:pt x="662" y="48"/>
                </a:cubicBezTo>
                <a:cubicBezTo>
                  <a:pt x="776" y="126"/>
                  <a:pt x="776" y="126"/>
                  <a:pt x="776" y="126"/>
                </a:cubicBezTo>
                <a:cubicBezTo>
                  <a:pt x="662" y="226"/>
                  <a:pt x="662" y="226"/>
                  <a:pt x="662" y="226"/>
                </a:cubicBezTo>
                <a:cubicBezTo>
                  <a:pt x="643" y="218"/>
                  <a:pt x="643" y="218"/>
                  <a:pt x="643" y="218"/>
                </a:cubicBezTo>
                <a:cubicBezTo>
                  <a:pt x="707" y="150"/>
                  <a:pt x="707" y="150"/>
                  <a:pt x="707" y="150"/>
                </a:cubicBezTo>
                <a:cubicBezTo>
                  <a:pt x="707" y="150"/>
                  <a:pt x="562" y="145"/>
                  <a:pt x="432" y="132"/>
                </a:cubicBezTo>
                <a:cubicBezTo>
                  <a:pt x="307" y="118"/>
                  <a:pt x="2" y="41"/>
                  <a:pt x="2" y="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spTree>
    <p:extLst>
      <p:ext uri="{BB962C8B-B14F-4D97-AF65-F5344CB8AC3E}">
        <p14:creationId xmlns:p14="http://schemas.microsoft.com/office/powerpoint/2010/main" val="372637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8332DF9-18E4-4199-8D1A-BE40EDDB6A89}"/>
              </a:ext>
            </a:extLst>
          </p:cNvPr>
          <p:cNvSpPr>
            <a:spLocks noGrp="1"/>
          </p:cNvSpPr>
          <p:nvPr>
            <p:ph type="title"/>
          </p:nvPr>
        </p:nvSpPr>
        <p:spPr>
          <a:xfrm>
            <a:off x="623888" y="412295"/>
            <a:ext cx="9864000" cy="576000"/>
          </a:xfrm>
          <a:prstGeom prst="rect">
            <a:avLst/>
          </a:prstGeom>
        </p:spPr>
        <p:txBody>
          <a:bodyPr vert="horz" lIns="0" tIns="45720" rIns="91440" bIns="45720" rtlCol="0" anchor="ctr">
            <a:normAutofit/>
          </a:bodyPr>
          <a:lstStyle/>
          <a:p>
            <a:r>
              <a:rPr lang="de-DE" dirty="0"/>
              <a:t>Titelmasterformat durch Klicken bearbeiten</a:t>
            </a:r>
          </a:p>
        </p:txBody>
      </p:sp>
      <p:sp>
        <p:nvSpPr>
          <p:cNvPr id="3" name="Textplatzhalter 2">
            <a:extLst>
              <a:ext uri="{FF2B5EF4-FFF2-40B4-BE49-F238E27FC236}">
                <a16:creationId xmlns:a16="http://schemas.microsoft.com/office/drawing/2014/main" id="{F755CFAA-99AA-4FA3-974D-DA9FDC56E089}"/>
              </a:ext>
            </a:extLst>
          </p:cNvPr>
          <p:cNvSpPr>
            <a:spLocks noGrp="1"/>
          </p:cNvSpPr>
          <p:nvPr>
            <p:ph type="body" idx="1"/>
          </p:nvPr>
        </p:nvSpPr>
        <p:spPr>
          <a:xfrm>
            <a:off x="623888" y="1773238"/>
            <a:ext cx="10152062" cy="4403725"/>
          </a:xfrm>
          <a:prstGeom prst="rect">
            <a:avLst/>
          </a:prstGeom>
        </p:spPr>
        <p:txBody>
          <a:bodyPr vert="horz" lIns="0" tIns="45720" rIns="91440" bIns="45720" rtlCol="0">
            <a:normAutofit/>
          </a:bodyPr>
          <a:lstStyle/>
          <a:p>
            <a:pPr lvl="0"/>
            <a:r>
              <a:rPr lang="de-DE" dirty="0"/>
              <a:t>Formatvorlagen des Textmasters bearbeiten</a:t>
            </a:r>
          </a:p>
          <a:p>
            <a:pPr lvl="1"/>
            <a:r>
              <a:rPr lang="de-DE" dirty="0"/>
              <a:t>Zweite Ebene</a:t>
            </a:r>
          </a:p>
        </p:txBody>
      </p:sp>
      <p:sp>
        <p:nvSpPr>
          <p:cNvPr id="4" name="Datumsplatzhalter 3">
            <a:extLst>
              <a:ext uri="{FF2B5EF4-FFF2-40B4-BE49-F238E27FC236}">
                <a16:creationId xmlns:a16="http://schemas.microsoft.com/office/drawing/2014/main" id="{C763AF2C-E456-411E-B19C-E08EACC97764}"/>
              </a:ext>
            </a:extLst>
          </p:cNvPr>
          <p:cNvSpPr>
            <a:spLocks noGrp="1"/>
          </p:cNvSpPr>
          <p:nvPr>
            <p:ph type="dt" sz="half" idx="2"/>
          </p:nvPr>
        </p:nvSpPr>
        <p:spPr>
          <a:xfrm>
            <a:off x="623888" y="6356350"/>
            <a:ext cx="907732" cy="360000"/>
          </a:xfrm>
          <a:prstGeom prst="rect">
            <a:avLst/>
          </a:prstGeom>
        </p:spPr>
        <p:txBody>
          <a:bodyPr vert="horz" lIns="0" tIns="45720" rIns="0" bIns="45720" rtlCol="0" anchor="ctr"/>
          <a:lstStyle>
            <a:lvl1pPr algn="l">
              <a:defRPr sz="1200">
                <a:solidFill>
                  <a:schemeClr val="tx1">
                    <a:tint val="75000"/>
                  </a:schemeClr>
                </a:solidFill>
              </a:defRPr>
            </a:lvl1pPr>
          </a:lstStyle>
          <a:p>
            <a:fld id="{A1828AC5-3AB7-42B4-912B-0E00012D336A}" type="datetime1">
              <a:rPr lang="de-DE" smtClean="0"/>
              <a:t>08.11.2019</a:t>
            </a:fld>
            <a:endParaRPr lang="de-DE" dirty="0"/>
          </a:p>
        </p:txBody>
      </p:sp>
      <p:sp>
        <p:nvSpPr>
          <p:cNvPr id="5" name="Fußzeilenplatzhalter 4">
            <a:extLst>
              <a:ext uri="{FF2B5EF4-FFF2-40B4-BE49-F238E27FC236}">
                <a16:creationId xmlns:a16="http://schemas.microsoft.com/office/drawing/2014/main" id="{FE40CDE9-084E-45E7-B1BD-FB29883379AC}"/>
              </a:ext>
            </a:extLst>
          </p:cNvPr>
          <p:cNvSpPr>
            <a:spLocks noGrp="1"/>
          </p:cNvSpPr>
          <p:nvPr>
            <p:ph type="ftr" sz="quarter" idx="3"/>
          </p:nvPr>
        </p:nvSpPr>
        <p:spPr>
          <a:xfrm>
            <a:off x="1721168" y="6356350"/>
            <a:ext cx="4114800" cy="360000"/>
          </a:xfrm>
          <a:prstGeom prst="rect">
            <a:avLst/>
          </a:prstGeom>
        </p:spPr>
        <p:txBody>
          <a:bodyPr vert="horz" lIns="0" tIns="45720" rIns="0" bIns="45720" rtlCol="0" anchor="ctr"/>
          <a:lstStyle>
            <a:lvl1pPr algn="l">
              <a:defRPr sz="1200">
                <a:solidFill>
                  <a:schemeClr val="tx1">
                    <a:tint val="75000"/>
                  </a:schemeClr>
                </a:solidFill>
              </a:defRPr>
            </a:lvl1pPr>
          </a:lstStyle>
          <a:p>
            <a:r>
              <a:rPr lang="de-DE" smtClean="0"/>
              <a:t>Bioland PowerPoint 2017</a:t>
            </a:r>
            <a:endParaRPr lang="de-DE" dirty="0"/>
          </a:p>
        </p:txBody>
      </p:sp>
      <p:sp>
        <p:nvSpPr>
          <p:cNvPr id="6" name="Foliennummernplatzhalter 5">
            <a:extLst>
              <a:ext uri="{FF2B5EF4-FFF2-40B4-BE49-F238E27FC236}">
                <a16:creationId xmlns:a16="http://schemas.microsoft.com/office/drawing/2014/main" id="{3230E464-940C-4525-9417-30FC261C4129}"/>
              </a:ext>
            </a:extLst>
          </p:cNvPr>
          <p:cNvSpPr>
            <a:spLocks noGrp="1"/>
          </p:cNvSpPr>
          <p:nvPr>
            <p:ph type="sldNum" sz="quarter" idx="4"/>
          </p:nvPr>
        </p:nvSpPr>
        <p:spPr>
          <a:xfrm>
            <a:off x="11284000" y="6356350"/>
            <a:ext cx="514351" cy="360000"/>
          </a:xfrm>
          <a:prstGeom prst="rect">
            <a:avLst/>
          </a:prstGeom>
        </p:spPr>
        <p:txBody>
          <a:bodyPr vert="horz" lIns="0" tIns="45720" rIns="0" bIns="45720" rtlCol="0" anchor="ctr"/>
          <a:lstStyle>
            <a:lvl1pPr algn="r">
              <a:defRPr lang="de-DE" sz="1200" b="1" kern="1200" smtClean="0">
                <a:solidFill>
                  <a:schemeClr val="tx1"/>
                </a:solidFill>
                <a:latin typeface="+mn-lt"/>
                <a:ea typeface="+mn-ea"/>
                <a:cs typeface="+mn-cs"/>
              </a:defRPr>
            </a:lvl1pPr>
          </a:lstStyle>
          <a:p>
            <a:fld id="{B8C74871-A284-4AA3-B12A-BBE28781DF4B}" type="slidenum">
              <a:rPr lang="de-DE" smtClean="0"/>
              <a:pPr/>
              <a:t>‹Nr.›</a:t>
            </a:fld>
            <a:endParaRPr lang="de-DE" dirty="0"/>
          </a:p>
        </p:txBody>
      </p:sp>
      <p:pic>
        <p:nvPicPr>
          <p:cNvPr id="7" name="Grafik 6">
            <a:extLst>
              <a:ext uri="{FF2B5EF4-FFF2-40B4-BE49-F238E27FC236}">
                <a16:creationId xmlns:a16="http://schemas.microsoft.com/office/drawing/2014/main" id="{B0462781-9417-42AF-A864-40E7B7B8841C}"/>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8" name="Grafik 7">
            <a:extLst>
              <a:ext uri="{FF2B5EF4-FFF2-40B4-BE49-F238E27FC236}">
                <a16:creationId xmlns:a16="http://schemas.microsoft.com/office/drawing/2014/main" id="{B0462781-9417-42AF-A864-40E7B7B8841C}"/>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9" name="Grafik 8">
            <a:extLst>
              <a:ext uri="{FF2B5EF4-FFF2-40B4-BE49-F238E27FC236}">
                <a16:creationId xmlns:a16="http://schemas.microsoft.com/office/drawing/2014/main" id="{B0462781-9417-42AF-A864-40E7B7B8841C}"/>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pic>
        <p:nvPicPr>
          <p:cNvPr id="10" name="Grafik 9">
            <a:extLst>
              <a:ext uri="{FF2B5EF4-FFF2-40B4-BE49-F238E27FC236}">
                <a16:creationId xmlns:a16="http://schemas.microsoft.com/office/drawing/2014/main" id="{B0462781-9417-42AF-A864-40E7B7B8841C}"/>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746925" y="340108"/>
            <a:ext cx="1080000" cy="1095090"/>
          </a:xfrm>
          <a:prstGeom prst="rect">
            <a:avLst/>
          </a:prstGeom>
        </p:spPr>
      </p:pic>
    </p:spTree>
    <p:extLst>
      <p:ext uri="{BB962C8B-B14F-4D97-AF65-F5344CB8AC3E}">
        <p14:creationId xmlns:p14="http://schemas.microsoft.com/office/powerpoint/2010/main" val="350843802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449263" indent="-187325"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userDrawn="1">
          <p15:clr>
            <a:srgbClr val="F26B43"/>
          </p15:clr>
        </p15:guide>
        <p15:guide id="2" pos="3840" userDrawn="1">
          <p15:clr>
            <a:srgbClr val="F26B43"/>
          </p15:clr>
        </p15:guide>
        <p15:guide id="3" pos="393" userDrawn="1">
          <p15:clr>
            <a:srgbClr val="F26B43"/>
          </p15:clr>
        </p15:guide>
        <p15:guide id="4" orient="horz" pos="210" userDrawn="1">
          <p15:clr>
            <a:srgbClr val="F26B43"/>
          </p15:clr>
        </p15:guide>
        <p15:guide id="5" orient="horz" pos="890" userDrawn="1">
          <p15:clr>
            <a:srgbClr val="F26B43"/>
          </p15:clr>
        </p15:guide>
        <p15:guide id="6" pos="6788" userDrawn="1">
          <p15:clr>
            <a:srgbClr val="F26B43"/>
          </p15:clr>
        </p15:guide>
        <p15:guide id="7"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6.emf"/><Relationship Id="rId18" Type="http://schemas.openxmlformats.org/officeDocument/2006/relationships/oleObject" Target="../embeddings/oleObject8.bin"/><Relationship Id="rId3" Type="http://schemas.openxmlformats.org/officeDocument/2006/relationships/notesSlide" Target="../notesSlides/notesSlide3.xml"/><Relationship Id="rId21" Type="http://schemas.openxmlformats.org/officeDocument/2006/relationships/image" Target="../media/image30.emf"/><Relationship Id="rId7" Type="http://schemas.openxmlformats.org/officeDocument/2006/relationships/image" Target="../media/image23.emf"/><Relationship Id="rId12" Type="http://schemas.openxmlformats.org/officeDocument/2006/relationships/oleObject" Target="../embeddings/oleObject5.bin"/><Relationship Id="rId17" Type="http://schemas.openxmlformats.org/officeDocument/2006/relationships/image" Target="../media/image28.emf"/><Relationship Id="rId2" Type="http://schemas.openxmlformats.org/officeDocument/2006/relationships/slideLayout" Target="../slideLayouts/slideLayout19.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5.emf"/><Relationship Id="rId5" Type="http://schemas.openxmlformats.org/officeDocument/2006/relationships/image" Target="../media/image22.emf"/><Relationship Id="rId15" Type="http://schemas.openxmlformats.org/officeDocument/2006/relationships/image" Target="../media/image27.emf"/><Relationship Id="rId10" Type="http://schemas.openxmlformats.org/officeDocument/2006/relationships/oleObject" Target="../embeddings/oleObject4.bin"/><Relationship Id="rId19" Type="http://schemas.openxmlformats.org/officeDocument/2006/relationships/image" Target="../media/image29.emf"/><Relationship Id="rId4" Type="http://schemas.openxmlformats.org/officeDocument/2006/relationships/oleObject" Target="../embeddings/oleObject1.bin"/><Relationship Id="rId9" Type="http://schemas.openxmlformats.org/officeDocument/2006/relationships/image" Target="../media/image24.emf"/><Relationship Id="rId1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4800" dirty="0" err="1" smtClean="0"/>
              <a:t>BioGut</a:t>
            </a:r>
            <a:r>
              <a:rPr lang="de-DE" sz="4800" dirty="0" smtClean="0"/>
              <a:t>- und Grüngutkomposte im Ökologischen Landbau</a:t>
            </a:r>
            <a:endParaRPr lang="de-DE" sz="4800" dirty="0"/>
          </a:p>
        </p:txBody>
      </p:sp>
      <p:sp>
        <p:nvSpPr>
          <p:cNvPr id="2" name="Textplatzhalter 1"/>
          <p:cNvSpPr>
            <a:spLocks noGrp="1"/>
          </p:cNvSpPr>
          <p:nvPr>
            <p:ph type="body" idx="1"/>
          </p:nvPr>
        </p:nvSpPr>
        <p:spPr>
          <a:xfrm>
            <a:off x="726628" y="5024063"/>
            <a:ext cx="9218755" cy="753313"/>
          </a:xfrm>
        </p:spPr>
        <p:txBody>
          <a:bodyPr/>
          <a:lstStyle/>
          <a:p>
            <a:r>
              <a:rPr lang="de-DE" dirty="0" smtClean="0"/>
              <a:t>Kilian Busch und Veronica Ullrich, Bioland e</a:t>
            </a:r>
            <a:r>
              <a:rPr lang="de-DE" dirty="0" smtClean="0"/>
              <a:t>. v</a:t>
            </a:r>
            <a:r>
              <a:rPr lang="de-DE" dirty="0" smtClean="0"/>
              <a:t>.</a:t>
            </a:r>
          </a:p>
          <a:p>
            <a:r>
              <a:rPr lang="de-DE" dirty="0" smtClean="0"/>
              <a:t>11.11.2019</a:t>
            </a:r>
            <a:endParaRPr lang="de-DE" dirty="0"/>
          </a:p>
        </p:txBody>
      </p:sp>
    </p:spTree>
    <p:extLst>
      <p:ext uri="{BB962C8B-B14F-4D97-AF65-F5344CB8AC3E}">
        <p14:creationId xmlns:p14="http://schemas.microsoft.com/office/powerpoint/2010/main" val="35802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800" dirty="0"/>
              <a:t>stabile </a:t>
            </a:r>
            <a:r>
              <a:rPr lang="de-DE" sz="2800" dirty="0" smtClean="0"/>
              <a:t>Humusformen</a:t>
            </a:r>
          </a:p>
          <a:p>
            <a:r>
              <a:rPr lang="de-DE" sz="2800" dirty="0"/>
              <a:t>stabil eingebauter Stickstoff</a:t>
            </a:r>
          </a:p>
          <a:p>
            <a:r>
              <a:rPr lang="de-DE" sz="2800" dirty="0" smtClean="0"/>
              <a:t>positiver </a:t>
            </a:r>
            <a:r>
              <a:rPr lang="de-DE" sz="2800" dirty="0"/>
              <a:t>Effekt auf Bodenstruktur, Wasserhaltevermögen </a:t>
            </a:r>
            <a:r>
              <a:rPr lang="de-DE" sz="2800" dirty="0" err="1" smtClean="0"/>
              <a:t>etc</a:t>
            </a:r>
            <a:r>
              <a:rPr lang="de-DE" sz="2800" dirty="0" smtClean="0"/>
              <a:t> .</a:t>
            </a:r>
          </a:p>
          <a:p>
            <a:r>
              <a:rPr lang="de-DE" sz="2800" dirty="0" smtClean="0"/>
              <a:t>gut </a:t>
            </a:r>
            <a:r>
              <a:rPr lang="de-DE" sz="2800" dirty="0"/>
              <a:t>verfügbares Phosphor, Kalium und Magnesium </a:t>
            </a:r>
            <a:endParaRPr lang="de-DE" sz="2800" dirty="0" smtClean="0"/>
          </a:p>
          <a:p>
            <a:r>
              <a:rPr lang="de-DE" sz="2800" dirty="0"/>
              <a:t>S</a:t>
            </a:r>
            <a:r>
              <a:rPr lang="de-DE" sz="2800" dirty="0" smtClean="0"/>
              <a:t>purenelemente</a:t>
            </a:r>
            <a:endParaRPr lang="de-DE" sz="2800" dirty="0"/>
          </a:p>
          <a:p>
            <a:r>
              <a:rPr lang="de-DE" sz="2800" dirty="0"/>
              <a:t>positive Effekte auf die Pflanzengesundheit </a:t>
            </a:r>
            <a:r>
              <a:rPr lang="de-DE" sz="2800" dirty="0" smtClean="0"/>
              <a:t>…</a:t>
            </a:r>
            <a:endParaRPr lang="de-DE" sz="2800" dirty="0"/>
          </a:p>
          <a:p>
            <a:endParaRPr lang="de-DE" dirty="0"/>
          </a:p>
        </p:txBody>
      </p:sp>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10</a:t>
            </a:fld>
            <a:endParaRPr lang="de-DE"/>
          </a:p>
        </p:txBody>
      </p:sp>
      <p:sp>
        <p:nvSpPr>
          <p:cNvPr id="6" name="Titel 5"/>
          <p:cNvSpPr>
            <a:spLocks noGrp="1"/>
          </p:cNvSpPr>
          <p:nvPr>
            <p:ph type="title"/>
          </p:nvPr>
        </p:nvSpPr>
        <p:spPr/>
        <p:txBody>
          <a:bodyPr>
            <a:normAutofit fontScale="90000"/>
          </a:bodyPr>
          <a:lstStyle/>
          <a:p>
            <a:r>
              <a:rPr lang="de-DE" dirty="0" smtClean="0"/>
              <a:t>Kompost – nicht nur Düngemittel</a:t>
            </a:r>
            <a:endParaRPr lang="de-DE" dirty="0"/>
          </a:p>
        </p:txBody>
      </p:sp>
      <p:sp>
        <p:nvSpPr>
          <p:cNvPr id="7" name="Textplatzhalter 6"/>
          <p:cNvSpPr>
            <a:spLocks noGrp="1"/>
          </p:cNvSpPr>
          <p:nvPr>
            <p:ph type="body" sz="quarter" idx="13"/>
          </p:nvPr>
        </p:nvSpPr>
        <p:spPr/>
        <p:txBody>
          <a:bodyPr/>
          <a:lstStyle/>
          <a:p>
            <a:r>
              <a:rPr lang="de-DE" b="1" dirty="0"/>
              <a:t>Kompost ist wertvoll für Gartenbau und Landwirtschaft</a:t>
            </a:r>
            <a:endParaRPr lang="de-DE" dirty="0"/>
          </a:p>
        </p:txBody>
      </p:sp>
    </p:spTree>
    <p:extLst>
      <p:ext uri="{BB962C8B-B14F-4D97-AF65-F5344CB8AC3E}">
        <p14:creationId xmlns:p14="http://schemas.microsoft.com/office/powerpoint/2010/main" val="96369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11</a:t>
            </a:fld>
            <a:endParaRPr lang="de-DE"/>
          </a:p>
        </p:txBody>
      </p:sp>
      <p:sp>
        <p:nvSpPr>
          <p:cNvPr id="6" name="Titel 5"/>
          <p:cNvSpPr>
            <a:spLocks noGrp="1"/>
          </p:cNvSpPr>
          <p:nvPr>
            <p:ph type="title"/>
          </p:nvPr>
        </p:nvSpPr>
        <p:spPr/>
        <p:txBody>
          <a:bodyPr>
            <a:normAutofit fontScale="90000"/>
          </a:bodyPr>
          <a:lstStyle/>
          <a:p>
            <a:r>
              <a:rPr lang="de-DE" dirty="0" smtClean="0"/>
              <a:t>Nährstoffgehalte </a:t>
            </a:r>
            <a:endParaRPr lang="de-DE" dirty="0"/>
          </a:p>
        </p:txBody>
      </p:sp>
      <p:sp>
        <p:nvSpPr>
          <p:cNvPr id="10" name="Textplatzhalter 9"/>
          <p:cNvSpPr>
            <a:spLocks noGrp="1"/>
          </p:cNvSpPr>
          <p:nvPr>
            <p:ph type="body" sz="quarter" idx="14"/>
          </p:nvPr>
        </p:nvSpPr>
        <p:spPr/>
        <p:txBody>
          <a:bodyPr/>
          <a:lstStyle/>
          <a:p>
            <a:r>
              <a:rPr lang="de-DE" dirty="0" smtClean="0"/>
              <a:t>Biogutkomposte haben höhere Nährstoffgehalte als Grüngutkomposte</a:t>
            </a:r>
            <a:endParaRPr lang="de-DE" dirty="0"/>
          </a:p>
        </p:txBody>
      </p:sp>
      <p:sp>
        <p:nvSpPr>
          <p:cNvPr id="11" name="Freeform 5">
            <a:extLst>
              <a:ext uri="{FF2B5EF4-FFF2-40B4-BE49-F238E27FC236}">
                <a16:creationId xmlns:a16="http://schemas.microsoft.com/office/drawing/2014/main" id="{4B88178B-60E0-4F75-90DC-8B2835DE4929}"/>
              </a:ext>
            </a:extLst>
          </p:cNvPr>
          <p:cNvSpPr>
            <a:spLocks/>
          </p:cNvSpPr>
          <p:nvPr/>
        </p:nvSpPr>
        <p:spPr bwMode="auto">
          <a:xfrm>
            <a:off x="548143" y="5675979"/>
            <a:ext cx="1049233" cy="308443"/>
          </a:xfrm>
          <a:custGeom>
            <a:avLst/>
            <a:gdLst>
              <a:gd name="T0" fmla="*/ 0 w 776"/>
              <a:gd name="T1" fmla="*/ 0 h 226"/>
              <a:gd name="T2" fmla="*/ 402 w 776"/>
              <a:gd name="T3" fmla="*/ 93 h 226"/>
              <a:gd name="T4" fmla="*/ 716 w 776"/>
              <a:gd name="T5" fmla="*/ 120 h 226"/>
              <a:gd name="T6" fmla="*/ 644 w 776"/>
              <a:gd name="T7" fmla="*/ 61 h 226"/>
              <a:gd name="T8" fmla="*/ 662 w 776"/>
              <a:gd name="T9" fmla="*/ 48 h 226"/>
              <a:gd name="T10" fmla="*/ 776 w 776"/>
              <a:gd name="T11" fmla="*/ 126 h 226"/>
              <a:gd name="T12" fmla="*/ 662 w 776"/>
              <a:gd name="T13" fmla="*/ 226 h 226"/>
              <a:gd name="T14" fmla="*/ 643 w 776"/>
              <a:gd name="T15" fmla="*/ 218 h 226"/>
              <a:gd name="T16" fmla="*/ 707 w 776"/>
              <a:gd name="T17" fmla="*/ 150 h 226"/>
              <a:gd name="T18" fmla="*/ 432 w 776"/>
              <a:gd name="T19" fmla="*/ 132 h 226"/>
              <a:gd name="T20" fmla="*/ 2 w 776"/>
              <a:gd name="T21" fmla="*/ 41 h 226"/>
              <a:gd name="T22" fmla="*/ 0 w 776"/>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226">
                <a:moveTo>
                  <a:pt x="0" y="0"/>
                </a:moveTo>
                <a:cubicBezTo>
                  <a:pt x="0" y="0"/>
                  <a:pt x="243" y="72"/>
                  <a:pt x="402" y="93"/>
                </a:cubicBezTo>
                <a:cubicBezTo>
                  <a:pt x="560" y="114"/>
                  <a:pt x="716" y="120"/>
                  <a:pt x="716" y="120"/>
                </a:cubicBezTo>
                <a:cubicBezTo>
                  <a:pt x="644" y="61"/>
                  <a:pt x="644" y="61"/>
                  <a:pt x="644" y="61"/>
                </a:cubicBezTo>
                <a:cubicBezTo>
                  <a:pt x="662" y="48"/>
                  <a:pt x="662" y="48"/>
                  <a:pt x="662" y="48"/>
                </a:cubicBezTo>
                <a:cubicBezTo>
                  <a:pt x="776" y="126"/>
                  <a:pt x="776" y="126"/>
                  <a:pt x="776" y="126"/>
                </a:cubicBezTo>
                <a:cubicBezTo>
                  <a:pt x="662" y="226"/>
                  <a:pt x="662" y="226"/>
                  <a:pt x="662" y="226"/>
                </a:cubicBezTo>
                <a:cubicBezTo>
                  <a:pt x="643" y="218"/>
                  <a:pt x="643" y="218"/>
                  <a:pt x="643" y="218"/>
                </a:cubicBezTo>
                <a:cubicBezTo>
                  <a:pt x="707" y="150"/>
                  <a:pt x="707" y="150"/>
                  <a:pt x="707" y="150"/>
                </a:cubicBezTo>
                <a:cubicBezTo>
                  <a:pt x="707" y="150"/>
                  <a:pt x="562" y="145"/>
                  <a:pt x="432" y="132"/>
                </a:cubicBezTo>
                <a:cubicBezTo>
                  <a:pt x="307" y="118"/>
                  <a:pt x="2" y="41"/>
                  <a:pt x="2" y="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43" y="950913"/>
            <a:ext cx="93821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47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p:txBody>
          <a:bodyPr>
            <a:normAutofit/>
          </a:bodyPr>
          <a:lstStyle/>
          <a:p>
            <a:pPr marL="0" indent="0">
              <a:buNone/>
            </a:pPr>
            <a:r>
              <a:rPr lang="de-DE" sz="3100" dirty="0" smtClean="0"/>
              <a:t>Nach Anhang </a:t>
            </a:r>
            <a:r>
              <a:rPr lang="de-DE" sz="3100" dirty="0"/>
              <a:t>I der Verordnung (EG) Nr. </a:t>
            </a:r>
            <a:r>
              <a:rPr lang="de-DE" sz="3100" dirty="0" smtClean="0"/>
              <a:t>889/2008</a:t>
            </a:r>
            <a:endParaRPr lang="de-DE" sz="3100" b="1" dirty="0" smtClean="0"/>
          </a:p>
          <a:p>
            <a:pPr lvl="1"/>
            <a:r>
              <a:rPr lang="de-DE" sz="2400" b="1" dirty="0" smtClean="0"/>
              <a:t>Verschiedene Komposte </a:t>
            </a:r>
            <a:r>
              <a:rPr lang="de-DE" sz="2400" dirty="0" smtClean="0"/>
              <a:t>zulässig, allgemeine Bestimmungen</a:t>
            </a:r>
          </a:p>
          <a:p>
            <a:pPr lvl="1"/>
            <a:r>
              <a:rPr lang="de-DE" sz="2400" dirty="0" smtClean="0"/>
              <a:t>Biogutkomposte - getrennt gesammelte Haushaltsabfälle lediglich Schwermetallgrenzwerte festgelegt.</a:t>
            </a:r>
          </a:p>
          <a:p>
            <a:pPr marL="0" lvl="0" indent="0">
              <a:buNone/>
            </a:pPr>
            <a:endParaRPr lang="de-DE" sz="3100" dirty="0" smtClean="0"/>
          </a:p>
          <a:p>
            <a:pPr marL="0" lvl="0" indent="0">
              <a:buNone/>
            </a:pPr>
            <a:r>
              <a:rPr lang="de-DE" sz="3100" dirty="0" smtClean="0"/>
              <a:t>Bioland / Naturland Richtlinien</a:t>
            </a:r>
            <a:endParaRPr lang="de-DE" sz="2800" b="1" dirty="0" smtClean="0"/>
          </a:p>
          <a:p>
            <a:pPr lvl="1"/>
            <a:r>
              <a:rPr lang="de-DE" sz="2400" b="1" dirty="0" smtClean="0"/>
              <a:t>Grüngutkomposte</a:t>
            </a:r>
            <a:r>
              <a:rPr lang="de-DE" sz="2400" dirty="0" smtClean="0"/>
              <a:t> </a:t>
            </a:r>
            <a:r>
              <a:rPr lang="de-DE" sz="2400" dirty="0"/>
              <a:t>waren und sind weiter zugelassen;</a:t>
            </a:r>
          </a:p>
          <a:p>
            <a:pPr lvl="1"/>
            <a:r>
              <a:rPr lang="de-DE" sz="2400" dirty="0" smtClean="0"/>
              <a:t>Nach </a:t>
            </a:r>
            <a:r>
              <a:rPr lang="de-DE" sz="2400" dirty="0"/>
              <a:t>Entwicklung der Kompostkriterien sind Biogut-Komposte bei </a:t>
            </a:r>
            <a:r>
              <a:rPr lang="de-DE" sz="2400" b="1" dirty="0">
                <a:solidFill>
                  <a:schemeClr val="tx2"/>
                </a:solidFill>
              </a:rPr>
              <a:t>Bioland</a:t>
            </a:r>
            <a:r>
              <a:rPr lang="de-DE" sz="2400" b="1" dirty="0"/>
              <a:t> </a:t>
            </a:r>
            <a:r>
              <a:rPr lang="de-DE" sz="2400" dirty="0"/>
              <a:t>und </a:t>
            </a:r>
            <a:r>
              <a:rPr lang="de-DE" sz="2400" b="1" dirty="0">
                <a:solidFill>
                  <a:schemeClr val="tx2"/>
                </a:solidFill>
              </a:rPr>
              <a:t>Naturland</a:t>
            </a:r>
            <a:r>
              <a:rPr lang="de-DE" sz="2400" b="1" dirty="0"/>
              <a:t> </a:t>
            </a:r>
            <a:r>
              <a:rPr lang="de-DE" sz="2400" dirty="0"/>
              <a:t>seit 2014 wieder zugelassen.</a:t>
            </a:r>
          </a:p>
          <a:p>
            <a:endParaRPr lang="de-DE" dirty="0"/>
          </a:p>
        </p:txBody>
      </p:sp>
      <p:sp>
        <p:nvSpPr>
          <p:cNvPr id="3" name="Datumsplatzhalter 2"/>
          <p:cNvSpPr>
            <a:spLocks noGrp="1"/>
          </p:cNvSpPr>
          <p:nvPr>
            <p:ph type="dt" sz="half" idx="10"/>
          </p:nvPr>
        </p:nvSpPr>
        <p:spPr/>
        <p:txBody>
          <a:bodyPr/>
          <a:lstStyle/>
          <a:p>
            <a:fld id="{29BAF5F6-2662-495E-AFF9-17208296C366}" type="datetime1">
              <a:rPr lang="de-DE" smtClean="0"/>
              <a:t>08.11.2019</a:t>
            </a:fld>
            <a:endParaRPr lang="de-DE"/>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12</a:t>
            </a:fld>
            <a:endParaRPr lang="de-DE"/>
          </a:p>
        </p:txBody>
      </p:sp>
      <p:sp>
        <p:nvSpPr>
          <p:cNvPr id="6" name="Titel 5"/>
          <p:cNvSpPr>
            <a:spLocks noGrp="1"/>
          </p:cNvSpPr>
          <p:nvPr>
            <p:ph type="title"/>
          </p:nvPr>
        </p:nvSpPr>
        <p:spPr/>
        <p:txBody>
          <a:bodyPr>
            <a:normAutofit fontScale="90000"/>
          </a:bodyPr>
          <a:lstStyle/>
          <a:p>
            <a:r>
              <a:rPr lang="de-DE" dirty="0" smtClean="0"/>
              <a:t>Biogut-Kompost EG-</a:t>
            </a:r>
            <a:r>
              <a:rPr lang="de-DE" dirty="0" err="1" smtClean="0"/>
              <a:t>Öko</a:t>
            </a:r>
            <a:r>
              <a:rPr lang="de-DE" dirty="0" smtClean="0"/>
              <a:t> VO und Verbandsrichtlinien </a:t>
            </a:r>
            <a:endParaRPr lang="de-DE" dirty="0"/>
          </a:p>
        </p:txBody>
      </p:sp>
      <p:sp>
        <p:nvSpPr>
          <p:cNvPr id="7" name="Textplatzhalter 6"/>
          <p:cNvSpPr>
            <a:spLocks noGrp="1"/>
          </p:cNvSpPr>
          <p:nvPr>
            <p:ph type="body" sz="quarter" idx="13"/>
          </p:nvPr>
        </p:nvSpPr>
        <p:spPr/>
        <p:txBody>
          <a:bodyPr/>
          <a:lstStyle/>
          <a:p>
            <a:r>
              <a:rPr lang="de-DE" dirty="0" smtClean="0"/>
              <a:t>Entwicklung der Richtlinien </a:t>
            </a:r>
            <a:endParaRPr lang="de-DE" dirty="0"/>
          </a:p>
        </p:txBody>
      </p:sp>
    </p:spTree>
    <p:extLst>
      <p:ext uri="{BB962C8B-B14F-4D97-AF65-F5344CB8AC3E}">
        <p14:creationId xmlns:p14="http://schemas.microsoft.com/office/powerpoint/2010/main" val="345743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nur </a:t>
            </a:r>
            <a:r>
              <a:rPr lang="de-DE" b="1" dirty="0"/>
              <a:t>gütegesicherter Kompost </a:t>
            </a:r>
            <a:r>
              <a:rPr lang="de-DE" dirty="0"/>
              <a:t>(Anforderungen des RAL Gütezeichens Kompost)</a:t>
            </a:r>
          </a:p>
          <a:p>
            <a:r>
              <a:rPr lang="de-DE" dirty="0"/>
              <a:t>Weitere Anforderungen</a:t>
            </a:r>
            <a:r>
              <a:rPr lang="de-DE" b="1" dirty="0"/>
              <a:t>, niedrigere </a:t>
            </a:r>
            <a:r>
              <a:rPr lang="de-DE" b="1" dirty="0" smtClean="0"/>
              <a:t>Grenzwerte (bspw. Plastik; Schwermetalle)</a:t>
            </a:r>
            <a:r>
              <a:rPr lang="de-DE" dirty="0" smtClean="0"/>
              <a:t>, </a:t>
            </a:r>
            <a:r>
              <a:rPr lang="de-DE" dirty="0"/>
              <a:t>auch über rechtliche Anforderungen hinaus (speziell BioAbfV, DüMV)</a:t>
            </a:r>
          </a:p>
          <a:p>
            <a:r>
              <a:rPr lang="de-DE" dirty="0"/>
              <a:t>Kompostanlage muss </a:t>
            </a:r>
            <a:r>
              <a:rPr lang="de-DE" b="1" dirty="0"/>
              <a:t>Voraussetzungen</a:t>
            </a:r>
            <a:r>
              <a:rPr lang="de-DE" dirty="0"/>
              <a:t> erfüllen</a:t>
            </a:r>
          </a:p>
          <a:p>
            <a:r>
              <a:rPr lang="de-DE" b="1" dirty="0"/>
              <a:t>Chargenweise Untersuchungen</a:t>
            </a:r>
            <a:r>
              <a:rPr lang="de-DE" dirty="0"/>
              <a:t> notwendig</a:t>
            </a:r>
          </a:p>
        </p:txBody>
      </p:sp>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13</a:t>
            </a:fld>
            <a:endParaRPr lang="de-DE"/>
          </a:p>
        </p:txBody>
      </p:sp>
      <p:sp>
        <p:nvSpPr>
          <p:cNvPr id="6" name="Titel 5"/>
          <p:cNvSpPr>
            <a:spLocks noGrp="1"/>
          </p:cNvSpPr>
          <p:nvPr>
            <p:ph type="title"/>
          </p:nvPr>
        </p:nvSpPr>
        <p:spPr/>
        <p:txBody>
          <a:bodyPr>
            <a:normAutofit fontScale="90000"/>
          </a:bodyPr>
          <a:lstStyle/>
          <a:p>
            <a:r>
              <a:rPr lang="de-DE" dirty="0"/>
              <a:t>Verständigung auf gemeinsame Kriterien</a:t>
            </a:r>
          </a:p>
        </p:txBody>
      </p:sp>
      <p:sp>
        <p:nvSpPr>
          <p:cNvPr id="7" name="Textplatzhalter 6"/>
          <p:cNvSpPr>
            <a:spLocks noGrp="1"/>
          </p:cNvSpPr>
          <p:nvPr>
            <p:ph type="body" sz="quarter" idx="13"/>
          </p:nvPr>
        </p:nvSpPr>
        <p:spPr/>
        <p:txBody>
          <a:bodyPr/>
          <a:lstStyle/>
          <a:p>
            <a:r>
              <a:rPr lang="de-DE" dirty="0"/>
              <a:t>Biogutkompost „geeignet für Bioland und Naturland“</a:t>
            </a:r>
          </a:p>
        </p:txBody>
      </p:sp>
      <p:sp>
        <p:nvSpPr>
          <p:cNvPr id="8" name="Textplatzhalter 7"/>
          <p:cNvSpPr>
            <a:spLocks noGrp="1"/>
          </p:cNvSpPr>
          <p:nvPr>
            <p:ph type="body" sz="quarter" idx="14"/>
          </p:nvPr>
        </p:nvSpPr>
        <p:spPr/>
        <p:txBody>
          <a:bodyPr/>
          <a:lstStyle/>
          <a:p>
            <a:r>
              <a:rPr lang="de-DE" dirty="0" smtClean="0"/>
              <a:t>Komposteinsatz bedeutet Risikomanagement</a:t>
            </a:r>
            <a:endParaRPr lang="de-DE" dirty="0"/>
          </a:p>
        </p:txBody>
      </p:sp>
      <p:sp>
        <p:nvSpPr>
          <p:cNvPr id="9" name="Freeform 5">
            <a:extLst>
              <a:ext uri="{FF2B5EF4-FFF2-40B4-BE49-F238E27FC236}">
                <a16:creationId xmlns:a16="http://schemas.microsoft.com/office/drawing/2014/main" id="{4B88178B-60E0-4F75-90DC-8B2835DE4929}"/>
              </a:ext>
            </a:extLst>
          </p:cNvPr>
          <p:cNvSpPr>
            <a:spLocks/>
          </p:cNvSpPr>
          <p:nvPr/>
        </p:nvSpPr>
        <p:spPr bwMode="auto">
          <a:xfrm>
            <a:off x="548143" y="5675979"/>
            <a:ext cx="1049233" cy="308443"/>
          </a:xfrm>
          <a:custGeom>
            <a:avLst/>
            <a:gdLst>
              <a:gd name="T0" fmla="*/ 0 w 776"/>
              <a:gd name="T1" fmla="*/ 0 h 226"/>
              <a:gd name="T2" fmla="*/ 402 w 776"/>
              <a:gd name="T3" fmla="*/ 93 h 226"/>
              <a:gd name="T4" fmla="*/ 716 w 776"/>
              <a:gd name="T5" fmla="*/ 120 h 226"/>
              <a:gd name="T6" fmla="*/ 644 w 776"/>
              <a:gd name="T7" fmla="*/ 61 h 226"/>
              <a:gd name="T8" fmla="*/ 662 w 776"/>
              <a:gd name="T9" fmla="*/ 48 h 226"/>
              <a:gd name="T10" fmla="*/ 776 w 776"/>
              <a:gd name="T11" fmla="*/ 126 h 226"/>
              <a:gd name="T12" fmla="*/ 662 w 776"/>
              <a:gd name="T13" fmla="*/ 226 h 226"/>
              <a:gd name="T14" fmla="*/ 643 w 776"/>
              <a:gd name="T15" fmla="*/ 218 h 226"/>
              <a:gd name="T16" fmla="*/ 707 w 776"/>
              <a:gd name="T17" fmla="*/ 150 h 226"/>
              <a:gd name="T18" fmla="*/ 432 w 776"/>
              <a:gd name="T19" fmla="*/ 132 h 226"/>
              <a:gd name="T20" fmla="*/ 2 w 776"/>
              <a:gd name="T21" fmla="*/ 41 h 226"/>
              <a:gd name="T22" fmla="*/ 0 w 776"/>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226">
                <a:moveTo>
                  <a:pt x="0" y="0"/>
                </a:moveTo>
                <a:cubicBezTo>
                  <a:pt x="0" y="0"/>
                  <a:pt x="243" y="72"/>
                  <a:pt x="402" y="93"/>
                </a:cubicBezTo>
                <a:cubicBezTo>
                  <a:pt x="560" y="114"/>
                  <a:pt x="716" y="120"/>
                  <a:pt x="716" y="120"/>
                </a:cubicBezTo>
                <a:cubicBezTo>
                  <a:pt x="644" y="61"/>
                  <a:pt x="644" y="61"/>
                  <a:pt x="644" y="61"/>
                </a:cubicBezTo>
                <a:cubicBezTo>
                  <a:pt x="662" y="48"/>
                  <a:pt x="662" y="48"/>
                  <a:pt x="662" y="48"/>
                </a:cubicBezTo>
                <a:cubicBezTo>
                  <a:pt x="776" y="126"/>
                  <a:pt x="776" y="126"/>
                  <a:pt x="776" y="126"/>
                </a:cubicBezTo>
                <a:cubicBezTo>
                  <a:pt x="662" y="226"/>
                  <a:pt x="662" y="226"/>
                  <a:pt x="662" y="226"/>
                </a:cubicBezTo>
                <a:cubicBezTo>
                  <a:pt x="643" y="218"/>
                  <a:pt x="643" y="218"/>
                  <a:pt x="643" y="218"/>
                </a:cubicBezTo>
                <a:cubicBezTo>
                  <a:pt x="707" y="150"/>
                  <a:pt x="707" y="150"/>
                  <a:pt x="707" y="150"/>
                </a:cubicBezTo>
                <a:cubicBezTo>
                  <a:pt x="707" y="150"/>
                  <a:pt x="562" y="145"/>
                  <a:pt x="432" y="132"/>
                </a:cubicBezTo>
                <a:cubicBezTo>
                  <a:pt x="307" y="118"/>
                  <a:pt x="2" y="41"/>
                  <a:pt x="2" y="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spTree>
    <p:extLst>
      <p:ext uri="{BB962C8B-B14F-4D97-AF65-F5344CB8AC3E}">
        <p14:creationId xmlns:p14="http://schemas.microsoft.com/office/powerpoint/2010/main" val="174071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0"/>
            <a:r>
              <a:rPr lang="de-DE" b="1" dirty="0"/>
              <a:t>Kompost aus Bioabfällen aus getrennter Sammlung aus Haushaltungen </a:t>
            </a:r>
            <a:r>
              <a:rPr lang="de-DE" dirty="0"/>
              <a:t>(Biotonne) und deren </a:t>
            </a:r>
            <a:r>
              <a:rPr lang="de-DE" b="1" dirty="0"/>
              <a:t>Gemische</a:t>
            </a:r>
            <a:r>
              <a:rPr lang="de-DE" dirty="0"/>
              <a:t> mit Grünschnitt bzw. gütegesichertem Grünschnittkompost:</a:t>
            </a:r>
            <a:br>
              <a:rPr lang="de-DE" dirty="0"/>
            </a:br>
            <a:r>
              <a:rPr lang="de-DE" dirty="0">
                <a:sym typeface="Wingdings" panose="05000000000000000000" pitchFamily="2" charset="2"/>
              </a:rPr>
              <a:t> </a:t>
            </a:r>
            <a:r>
              <a:rPr lang="de-DE" dirty="0"/>
              <a:t>Alle Kriterien sind zu beachten </a:t>
            </a:r>
          </a:p>
          <a:p>
            <a:r>
              <a:rPr lang="de-DE" b="1" dirty="0"/>
              <a:t>Grünschnitt-/Grüngut-Komposte:</a:t>
            </a:r>
            <a:br>
              <a:rPr lang="de-DE" b="1" dirty="0"/>
            </a:br>
            <a:r>
              <a:rPr lang="de-DE" b="1" dirty="0">
                <a:sym typeface="Wingdings" panose="05000000000000000000" pitchFamily="2" charset="2"/>
              </a:rPr>
              <a:t> </a:t>
            </a:r>
            <a:r>
              <a:rPr lang="de-DE" b="1" dirty="0"/>
              <a:t> </a:t>
            </a:r>
            <a:r>
              <a:rPr lang="de-DE" dirty="0"/>
              <a:t>Einzuhalten sind die Schwermetall-Grenzwerte und die Kriterien für </a:t>
            </a:r>
            <a:r>
              <a:rPr lang="de-DE" dirty="0" smtClean="0"/>
              <a:t>  </a:t>
            </a:r>
            <a:r>
              <a:rPr lang="de-DE" dirty="0"/>
              <a:t>Fremdstoffe (Gewichts-Anteil und Flächen-Parameter sowie Samen)</a:t>
            </a:r>
          </a:p>
          <a:p>
            <a:pPr lvl="0"/>
            <a:r>
              <a:rPr lang="de-DE" b="1" dirty="0"/>
              <a:t>Gültig nur für feste Komposte</a:t>
            </a:r>
            <a:r>
              <a:rPr lang="de-DE" dirty="0"/>
              <a:t>; im Fall einer vorgelagerten  Vergärung der Bioabfälle nur, wenn die festen Gärrückstände nachkompostiert und als gütegesicherte Komposte gekennzeichnet sind. </a:t>
            </a:r>
          </a:p>
          <a:p>
            <a:pPr marL="0" indent="0">
              <a:buNone/>
            </a:pPr>
            <a:endParaRPr lang="de-DE" dirty="0"/>
          </a:p>
        </p:txBody>
      </p:sp>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14</a:t>
            </a:fld>
            <a:endParaRPr lang="de-DE"/>
          </a:p>
        </p:txBody>
      </p:sp>
      <p:sp>
        <p:nvSpPr>
          <p:cNvPr id="6" name="Titel 5"/>
          <p:cNvSpPr>
            <a:spLocks noGrp="1"/>
          </p:cNvSpPr>
          <p:nvPr>
            <p:ph type="title"/>
          </p:nvPr>
        </p:nvSpPr>
        <p:spPr/>
        <p:txBody>
          <a:bodyPr>
            <a:normAutofit fontScale="90000"/>
          </a:bodyPr>
          <a:lstStyle/>
          <a:p>
            <a:r>
              <a:rPr lang="de-DE" dirty="0" smtClean="0"/>
              <a:t>Geltungsbereich</a:t>
            </a:r>
            <a:endParaRPr lang="de-DE" dirty="0"/>
          </a:p>
        </p:txBody>
      </p:sp>
      <p:sp>
        <p:nvSpPr>
          <p:cNvPr id="7" name="Textplatzhalter 6"/>
          <p:cNvSpPr>
            <a:spLocks noGrp="1"/>
          </p:cNvSpPr>
          <p:nvPr>
            <p:ph type="body" sz="quarter" idx="13"/>
          </p:nvPr>
        </p:nvSpPr>
        <p:spPr/>
        <p:txBody>
          <a:bodyPr/>
          <a:lstStyle/>
          <a:p>
            <a:r>
              <a:rPr lang="de-DE" dirty="0" smtClean="0"/>
              <a:t>Risiko-orientierter Kriterienkatalog </a:t>
            </a:r>
            <a:endParaRPr lang="de-DE" dirty="0"/>
          </a:p>
        </p:txBody>
      </p:sp>
    </p:spTree>
    <p:extLst>
      <p:ext uri="{BB962C8B-B14F-4D97-AF65-F5344CB8AC3E}">
        <p14:creationId xmlns:p14="http://schemas.microsoft.com/office/powerpoint/2010/main" val="321376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61938" lvl="1" indent="0">
              <a:buNone/>
            </a:pPr>
            <a:endParaRPr lang="de-DE" dirty="0">
              <a:sym typeface="Wingdings" panose="05000000000000000000" pitchFamily="2" charset="2"/>
            </a:endParaRPr>
          </a:p>
          <a:p>
            <a:r>
              <a:rPr lang="de-DE" dirty="0" smtClean="0">
                <a:sym typeface="Wingdings" panose="05000000000000000000" pitchFamily="2" charset="2"/>
              </a:rPr>
              <a:t>N-Anrechnung nach aktueller Düngeverordnung auf mehrere Jahre</a:t>
            </a:r>
          </a:p>
          <a:p>
            <a:pPr lvl="1"/>
            <a:r>
              <a:rPr lang="de-DE" dirty="0" smtClean="0">
                <a:sym typeface="Wingdings" panose="05000000000000000000" pitchFamily="2" charset="2"/>
              </a:rPr>
              <a:t>Ca. 4% des </a:t>
            </a:r>
            <a:r>
              <a:rPr lang="de-DE" dirty="0" err="1" smtClean="0">
                <a:sym typeface="Wingdings" panose="05000000000000000000" pitchFamily="2" charset="2"/>
              </a:rPr>
              <a:t>Nges</a:t>
            </a:r>
            <a:r>
              <a:rPr lang="de-DE" dirty="0" smtClean="0">
                <a:sym typeface="Wingdings" panose="05000000000000000000" pitchFamily="2" charset="2"/>
              </a:rPr>
              <a:t> in der Düngebedarfsermittlung für 4 Jahre</a:t>
            </a:r>
          </a:p>
          <a:p>
            <a:pPr lvl="1"/>
            <a:r>
              <a:rPr lang="de-DE" dirty="0" smtClean="0">
                <a:sym typeface="Wingdings" panose="05000000000000000000" pitchFamily="2" charset="2"/>
              </a:rPr>
              <a:t>100% des </a:t>
            </a:r>
            <a:r>
              <a:rPr lang="de-DE" dirty="0" err="1" smtClean="0">
                <a:sym typeface="Wingdings" panose="05000000000000000000" pitchFamily="2" charset="2"/>
              </a:rPr>
              <a:t>Nges</a:t>
            </a:r>
            <a:r>
              <a:rPr lang="de-DE" dirty="0" smtClean="0">
                <a:sym typeface="Wingdings" panose="05000000000000000000" pitchFamily="2" charset="2"/>
              </a:rPr>
              <a:t> im Nährstoffvergleich auf 3 Jahre verteilt</a:t>
            </a:r>
          </a:p>
          <a:p>
            <a:endParaRPr lang="de-DE" dirty="0">
              <a:sym typeface="Wingdings" panose="05000000000000000000" pitchFamily="2" charset="2"/>
            </a:endParaRPr>
          </a:p>
          <a:p>
            <a:r>
              <a:rPr lang="de-DE" dirty="0" smtClean="0">
                <a:sym typeface="Wingdings" panose="05000000000000000000" pitchFamily="2" charset="2"/>
              </a:rPr>
              <a:t>P-Anrechnung kann kritisch werden wenn P-Düngung beschränkt</a:t>
            </a:r>
          </a:p>
          <a:p>
            <a:pPr lvl="1"/>
            <a:r>
              <a:rPr lang="de-DE" dirty="0" smtClean="0">
                <a:sym typeface="Wingdings" panose="05000000000000000000" pitchFamily="2" charset="2"/>
              </a:rPr>
              <a:t>Bodenuntersuchung: ab 20mg/100g (CAL-Methode) im Boden nur noch Entzug Düngen </a:t>
            </a:r>
          </a:p>
          <a:p>
            <a:pPr lvl="1"/>
            <a:r>
              <a:rPr lang="de-DE" dirty="0" smtClean="0">
                <a:sym typeface="Wingdings" panose="05000000000000000000" pitchFamily="2" charset="2"/>
              </a:rPr>
              <a:t>Möglichkeit die Entzüge über 3 Jahre der Fruchtfolge zu Düngen</a:t>
            </a:r>
            <a:endParaRPr lang="de-DE" dirty="0"/>
          </a:p>
        </p:txBody>
      </p:sp>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15</a:t>
            </a:fld>
            <a:endParaRPr lang="de-DE"/>
          </a:p>
        </p:txBody>
      </p:sp>
      <p:sp>
        <p:nvSpPr>
          <p:cNvPr id="6" name="Titel 5"/>
          <p:cNvSpPr>
            <a:spLocks noGrp="1"/>
          </p:cNvSpPr>
          <p:nvPr>
            <p:ph type="title"/>
          </p:nvPr>
        </p:nvSpPr>
        <p:spPr/>
        <p:txBody>
          <a:bodyPr>
            <a:normAutofit fontScale="90000"/>
          </a:bodyPr>
          <a:lstStyle/>
          <a:p>
            <a:r>
              <a:rPr lang="de-DE" dirty="0" smtClean="0"/>
              <a:t>Düngeverordnung und Bioland Richtlinien</a:t>
            </a:r>
            <a:endParaRPr lang="de-DE" dirty="0"/>
          </a:p>
        </p:txBody>
      </p:sp>
      <p:sp>
        <p:nvSpPr>
          <p:cNvPr id="7" name="Textplatzhalter 6"/>
          <p:cNvSpPr>
            <a:spLocks noGrp="1"/>
          </p:cNvSpPr>
          <p:nvPr>
            <p:ph type="body" sz="quarter" idx="13"/>
          </p:nvPr>
        </p:nvSpPr>
        <p:spPr/>
        <p:txBody>
          <a:bodyPr/>
          <a:lstStyle/>
          <a:p>
            <a:r>
              <a:rPr lang="de-DE" dirty="0" smtClean="0"/>
              <a:t>Sorge, dass N-Zukauf nicht effektiv genutzt ist</a:t>
            </a:r>
            <a:endParaRPr lang="de-DE" dirty="0"/>
          </a:p>
        </p:txBody>
      </p:sp>
    </p:spTree>
    <p:extLst>
      <p:ext uri="{BB962C8B-B14F-4D97-AF65-F5344CB8AC3E}">
        <p14:creationId xmlns:p14="http://schemas.microsoft.com/office/powerpoint/2010/main" val="175338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0" y="2758004"/>
            <a:ext cx="9318661" cy="1557142"/>
          </a:xfrm>
        </p:spPr>
        <p:txBody>
          <a:bodyPr>
            <a:normAutofit/>
          </a:bodyPr>
          <a:lstStyle/>
          <a:p>
            <a:r>
              <a:rPr lang="de-DE" sz="4000" b="1" dirty="0" smtClean="0"/>
              <a:t>Bioland / Naturland Kompostkriterien</a:t>
            </a:r>
            <a:endParaRPr lang="de-DE" sz="4000" b="1" dirty="0"/>
          </a:p>
        </p:txBody>
      </p:sp>
    </p:spTree>
    <p:extLst>
      <p:ext uri="{BB962C8B-B14F-4D97-AF65-F5344CB8AC3E}">
        <p14:creationId xmlns:p14="http://schemas.microsoft.com/office/powerpoint/2010/main" val="126571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p:cNvGraphicFramePr>
            <a:graphicFrameLocks noChangeAspect="1"/>
          </p:cNvGraphicFramePr>
          <p:nvPr>
            <p:extLst>
              <p:ext uri="{D42A27DB-BD31-4B8C-83A1-F6EECF244321}">
                <p14:modId xmlns:p14="http://schemas.microsoft.com/office/powerpoint/2010/main" val="2351742235"/>
              </p:ext>
            </p:extLst>
          </p:nvPr>
        </p:nvGraphicFramePr>
        <p:xfrm>
          <a:off x="8886159" y="3393230"/>
          <a:ext cx="2448383" cy="3464770"/>
        </p:xfrm>
        <a:graphic>
          <a:graphicData uri="http://schemas.openxmlformats.org/presentationml/2006/ole">
            <mc:AlternateContent xmlns:mc="http://schemas.openxmlformats.org/markup-compatibility/2006">
              <mc:Choice xmlns:v="urn:schemas-microsoft-com:vml" Requires="v">
                <p:oleObj spid="_x0000_s1458" name="Acrobat Document" r:id="rId4" imgW="3777942" imgH="5346481" progId="AcroExch.Document.11">
                  <p:embed/>
                </p:oleObj>
              </mc:Choice>
              <mc:Fallback>
                <p:oleObj name="Acrobat Document" r:id="rId4" imgW="3777942" imgH="5346481" progId="AcroExch.Document.11">
                  <p:embed/>
                  <p:pic>
                    <p:nvPicPr>
                      <p:cNvPr id="0" name=""/>
                      <p:cNvPicPr/>
                      <p:nvPr/>
                    </p:nvPicPr>
                    <p:blipFill>
                      <a:blip r:embed="rId5"/>
                      <a:stretch>
                        <a:fillRect/>
                      </a:stretch>
                    </p:blipFill>
                    <p:spPr>
                      <a:xfrm>
                        <a:off x="8886159" y="3393230"/>
                        <a:ext cx="2448383" cy="3464770"/>
                      </a:xfrm>
                      <a:prstGeom prst="rect">
                        <a:avLst/>
                      </a:prstGeom>
                    </p:spPr>
                  </p:pic>
                </p:oleObj>
              </mc:Fallback>
            </mc:AlternateContent>
          </a:graphicData>
        </a:graphic>
      </p:graphicFrame>
      <p:graphicFrame>
        <p:nvGraphicFramePr>
          <p:cNvPr id="18" name="Objekt 17"/>
          <p:cNvGraphicFramePr>
            <a:graphicFrameLocks noChangeAspect="1"/>
          </p:cNvGraphicFramePr>
          <p:nvPr>
            <p:extLst>
              <p:ext uri="{D42A27DB-BD31-4B8C-83A1-F6EECF244321}">
                <p14:modId xmlns:p14="http://schemas.microsoft.com/office/powerpoint/2010/main" val="4012481764"/>
              </p:ext>
            </p:extLst>
          </p:nvPr>
        </p:nvGraphicFramePr>
        <p:xfrm>
          <a:off x="6687427" y="3393230"/>
          <a:ext cx="2448383" cy="3464770"/>
        </p:xfrm>
        <a:graphic>
          <a:graphicData uri="http://schemas.openxmlformats.org/presentationml/2006/ole">
            <mc:AlternateContent xmlns:mc="http://schemas.openxmlformats.org/markup-compatibility/2006">
              <mc:Choice xmlns:v="urn:schemas-microsoft-com:vml" Requires="v">
                <p:oleObj spid="_x0000_s1459" name="Acrobat Document" r:id="rId6" imgW="3777942" imgH="5346481" progId="AcroExch.Document.11">
                  <p:embed/>
                </p:oleObj>
              </mc:Choice>
              <mc:Fallback>
                <p:oleObj name="Acrobat Document" r:id="rId6" imgW="3777942" imgH="5346481" progId="AcroExch.Document.11">
                  <p:embed/>
                  <p:pic>
                    <p:nvPicPr>
                      <p:cNvPr id="0" name=""/>
                      <p:cNvPicPr/>
                      <p:nvPr/>
                    </p:nvPicPr>
                    <p:blipFill>
                      <a:blip r:embed="rId7"/>
                      <a:stretch>
                        <a:fillRect/>
                      </a:stretch>
                    </p:blipFill>
                    <p:spPr>
                      <a:xfrm>
                        <a:off x="6687427" y="3393230"/>
                        <a:ext cx="2448383" cy="3464770"/>
                      </a:xfrm>
                      <a:prstGeom prst="rect">
                        <a:avLst/>
                      </a:prstGeom>
                    </p:spPr>
                  </p:pic>
                </p:oleObj>
              </mc:Fallback>
            </mc:AlternateContent>
          </a:graphicData>
        </a:graphic>
      </p:graphicFrame>
      <p:graphicFrame>
        <p:nvGraphicFramePr>
          <p:cNvPr id="19" name="Objekt 18"/>
          <p:cNvGraphicFramePr>
            <a:graphicFrameLocks noChangeAspect="1"/>
          </p:cNvGraphicFramePr>
          <p:nvPr>
            <p:extLst>
              <p:ext uri="{D42A27DB-BD31-4B8C-83A1-F6EECF244321}">
                <p14:modId xmlns:p14="http://schemas.microsoft.com/office/powerpoint/2010/main" val="2658417665"/>
              </p:ext>
            </p:extLst>
          </p:nvPr>
        </p:nvGraphicFramePr>
        <p:xfrm>
          <a:off x="4465887" y="3393230"/>
          <a:ext cx="2448383" cy="3464770"/>
        </p:xfrm>
        <a:graphic>
          <a:graphicData uri="http://schemas.openxmlformats.org/presentationml/2006/ole">
            <mc:AlternateContent xmlns:mc="http://schemas.openxmlformats.org/markup-compatibility/2006">
              <mc:Choice xmlns:v="urn:schemas-microsoft-com:vml" Requires="v">
                <p:oleObj spid="_x0000_s1460" name="Acrobat Document" r:id="rId8" imgW="3777942" imgH="5346481" progId="AcroExch.Document.11">
                  <p:embed/>
                </p:oleObj>
              </mc:Choice>
              <mc:Fallback>
                <p:oleObj name="Acrobat Document" r:id="rId8" imgW="3777942" imgH="5346481" progId="AcroExch.Document.11">
                  <p:embed/>
                  <p:pic>
                    <p:nvPicPr>
                      <p:cNvPr id="0" name=""/>
                      <p:cNvPicPr/>
                      <p:nvPr/>
                    </p:nvPicPr>
                    <p:blipFill>
                      <a:blip r:embed="rId9"/>
                      <a:stretch>
                        <a:fillRect/>
                      </a:stretch>
                    </p:blipFill>
                    <p:spPr>
                      <a:xfrm>
                        <a:off x="4465887" y="3393230"/>
                        <a:ext cx="2448383" cy="3464770"/>
                      </a:xfrm>
                      <a:prstGeom prst="rect">
                        <a:avLst/>
                      </a:prstGeom>
                    </p:spPr>
                  </p:pic>
                </p:oleObj>
              </mc:Fallback>
            </mc:AlternateContent>
          </a:graphicData>
        </a:graphic>
      </p:graphicFrame>
      <p:graphicFrame>
        <p:nvGraphicFramePr>
          <p:cNvPr id="20" name="Objekt 19"/>
          <p:cNvGraphicFramePr>
            <a:graphicFrameLocks noChangeAspect="1"/>
          </p:cNvGraphicFramePr>
          <p:nvPr>
            <p:extLst>
              <p:ext uri="{D42A27DB-BD31-4B8C-83A1-F6EECF244321}">
                <p14:modId xmlns:p14="http://schemas.microsoft.com/office/powerpoint/2010/main" val="1717005821"/>
              </p:ext>
            </p:extLst>
          </p:nvPr>
        </p:nvGraphicFramePr>
        <p:xfrm>
          <a:off x="2244347" y="3393230"/>
          <a:ext cx="2448383" cy="3464770"/>
        </p:xfrm>
        <a:graphic>
          <a:graphicData uri="http://schemas.openxmlformats.org/presentationml/2006/ole">
            <mc:AlternateContent xmlns:mc="http://schemas.openxmlformats.org/markup-compatibility/2006">
              <mc:Choice xmlns:v="urn:schemas-microsoft-com:vml" Requires="v">
                <p:oleObj spid="_x0000_s1461" name="Acrobat Document" r:id="rId10" imgW="3777942" imgH="5346481" progId="AcroExch.Document.11">
                  <p:embed/>
                </p:oleObj>
              </mc:Choice>
              <mc:Fallback>
                <p:oleObj name="Acrobat Document" r:id="rId10" imgW="3777942" imgH="5346481" progId="AcroExch.Document.11">
                  <p:embed/>
                  <p:pic>
                    <p:nvPicPr>
                      <p:cNvPr id="0" name=""/>
                      <p:cNvPicPr/>
                      <p:nvPr/>
                    </p:nvPicPr>
                    <p:blipFill>
                      <a:blip r:embed="rId11"/>
                      <a:stretch>
                        <a:fillRect/>
                      </a:stretch>
                    </p:blipFill>
                    <p:spPr>
                      <a:xfrm>
                        <a:off x="2244347" y="3393230"/>
                        <a:ext cx="2448383" cy="3464770"/>
                      </a:xfrm>
                      <a:prstGeom prst="rect">
                        <a:avLst/>
                      </a:prstGeom>
                    </p:spPr>
                  </p:pic>
                </p:oleObj>
              </mc:Fallback>
            </mc:AlternateContent>
          </a:graphicData>
        </a:graphic>
      </p:graphicFrame>
      <p:graphicFrame>
        <p:nvGraphicFramePr>
          <p:cNvPr id="21" name="Objekt 20"/>
          <p:cNvGraphicFramePr>
            <a:graphicFrameLocks noChangeAspect="1"/>
          </p:cNvGraphicFramePr>
          <p:nvPr>
            <p:extLst>
              <p:ext uri="{D42A27DB-BD31-4B8C-83A1-F6EECF244321}">
                <p14:modId xmlns:p14="http://schemas.microsoft.com/office/powerpoint/2010/main" val="2469372636"/>
              </p:ext>
            </p:extLst>
          </p:nvPr>
        </p:nvGraphicFramePr>
        <p:xfrm>
          <a:off x="0" y="3393230"/>
          <a:ext cx="2448383" cy="3464770"/>
        </p:xfrm>
        <a:graphic>
          <a:graphicData uri="http://schemas.openxmlformats.org/presentationml/2006/ole">
            <mc:AlternateContent xmlns:mc="http://schemas.openxmlformats.org/markup-compatibility/2006">
              <mc:Choice xmlns:v="urn:schemas-microsoft-com:vml" Requires="v">
                <p:oleObj spid="_x0000_s1462" name="Acrobat Document" r:id="rId12" imgW="3777942" imgH="5346481" progId="AcroExch.Document.11">
                  <p:embed/>
                </p:oleObj>
              </mc:Choice>
              <mc:Fallback>
                <p:oleObj name="Acrobat Document" r:id="rId12" imgW="3777942" imgH="5346481" progId="AcroExch.Document.11">
                  <p:embed/>
                  <p:pic>
                    <p:nvPicPr>
                      <p:cNvPr id="0" name=""/>
                      <p:cNvPicPr/>
                      <p:nvPr/>
                    </p:nvPicPr>
                    <p:blipFill>
                      <a:blip r:embed="rId13"/>
                      <a:stretch>
                        <a:fillRect/>
                      </a:stretch>
                    </p:blipFill>
                    <p:spPr>
                      <a:xfrm>
                        <a:off x="0" y="3393230"/>
                        <a:ext cx="2448383" cy="3464770"/>
                      </a:xfrm>
                      <a:prstGeom prst="rect">
                        <a:avLst/>
                      </a:prstGeom>
                    </p:spPr>
                  </p:pic>
                </p:oleObj>
              </mc:Fallback>
            </mc:AlternateContent>
          </a:graphicData>
        </a:graphic>
      </p:graphicFrame>
      <p:graphicFrame>
        <p:nvGraphicFramePr>
          <p:cNvPr id="22" name="Objekt 21"/>
          <p:cNvGraphicFramePr>
            <a:graphicFrameLocks noChangeAspect="1"/>
          </p:cNvGraphicFramePr>
          <p:nvPr>
            <p:extLst>
              <p:ext uri="{D42A27DB-BD31-4B8C-83A1-F6EECF244321}">
                <p14:modId xmlns:p14="http://schemas.microsoft.com/office/powerpoint/2010/main" val="3227707333"/>
              </p:ext>
            </p:extLst>
          </p:nvPr>
        </p:nvGraphicFramePr>
        <p:xfrm>
          <a:off x="6687427" y="0"/>
          <a:ext cx="2448383" cy="3464770"/>
        </p:xfrm>
        <a:graphic>
          <a:graphicData uri="http://schemas.openxmlformats.org/presentationml/2006/ole">
            <mc:AlternateContent xmlns:mc="http://schemas.openxmlformats.org/markup-compatibility/2006">
              <mc:Choice xmlns:v="urn:schemas-microsoft-com:vml" Requires="v">
                <p:oleObj spid="_x0000_s1463" name="Acrobat Document" r:id="rId14" imgW="3777942" imgH="5346481" progId="AcroExch.Document.11">
                  <p:embed/>
                </p:oleObj>
              </mc:Choice>
              <mc:Fallback>
                <p:oleObj name="Acrobat Document" r:id="rId14" imgW="3777942" imgH="5346481" progId="AcroExch.Document.11">
                  <p:embed/>
                  <p:pic>
                    <p:nvPicPr>
                      <p:cNvPr id="0" name=""/>
                      <p:cNvPicPr/>
                      <p:nvPr/>
                    </p:nvPicPr>
                    <p:blipFill>
                      <a:blip r:embed="rId15"/>
                      <a:stretch>
                        <a:fillRect/>
                      </a:stretch>
                    </p:blipFill>
                    <p:spPr>
                      <a:xfrm>
                        <a:off x="6687427" y="0"/>
                        <a:ext cx="2448383" cy="3464770"/>
                      </a:xfrm>
                      <a:prstGeom prst="rect">
                        <a:avLst/>
                      </a:prstGeom>
                    </p:spPr>
                  </p:pic>
                </p:oleObj>
              </mc:Fallback>
            </mc:AlternateContent>
          </a:graphicData>
        </a:graphic>
      </p:graphicFrame>
      <p:graphicFrame>
        <p:nvGraphicFramePr>
          <p:cNvPr id="23" name="Objekt 22"/>
          <p:cNvGraphicFramePr>
            <a:graphicFrameLocks noChangeAspect="1"/>
          </p:cNvGraphicFramePr>
          <p:nvPr>
            <p:extLst>
              <p:ext uri="{D42A27DB-BD31-4B8C-83A1-F6EECF244321}">
                <p14:modId xmlns:p14="http://schemas.microsoft.com/office/powerpoint/2010/main" val="3347464152"/>
              </p:ext>
            </p:extLst>
          </p:nvPr>
        </p:nvGraphicFramePr>
        <p:xfrm>
          <a:off x="4443080" y="0"/>
          <a:ext cx="2448383" cy="3464770"/>
        </p:xfrm>
        <a:graphic>
          <a:graphicData uri="http://schemas.openxmlformats.org/presentationml/2006/ole">
            <mc:AlternateContent xmlns:mc="http://schemas.openxmlformats.org/markup-compatibility/2006">
              <mc:Choice xmlns:v="urn:schemas-microsoft-com:vml" Requires="v">
                <p:oleObj spid="_x0000_s1464" name="Acrobat Document" r:id="rId16" imgW="3777942" imgH="5346481" progId="AcroExch.Document.11">
                  <p:embed/>
                </p:oleObj>
              </mc:Choice>
              <mc:Fallback>
                <p:oleObj name="Acrobat Document" r:id="rId16" imgW="3777942" imgH="5346481" progId="AcroExch.Document.11">
                  <p:embed/>
                  <p:pic>
                    <p:nvPicPr>
                      <p:cNvPr id="0" name=""/>
                      <p:cNvPicPr/>
                      <p:nvPr/>
                    </p:nvPicPr>
                    <p:blipFill>
                      <a:blip r:embed="rId17"/>
                      <a:stretch>
                        <a:fillRect/>
                      </a:stretch>
                    </p:blipFill>
                    <p:spPr>
                      <a:xfrm>
                        <a:off x="4443080" y="0"/>
                        <a:ext cx="2448383" cy="3464770"/>
                      </a:xfrm>
                      <a:prstGeom prst="rect">
                        <a:avLst/>
                      </a:prstGeom>
                    </p:spPr>
                  </p:pic>
                </p:oleObj>
              </mc:Fallback>
            </mc:AlternateContent>
          </a:graphicData>
        </a:graphic>
      </p:graphicFrame>
      <p:graphicFrame>
        <p:nvGraphicFramePr>
          <p:cNvPr id="24" name="Objekt 23"/>
          <p:cNvGraphicFramePr>
            <a:graphicFrameLocks noChangeAspect="1"/>
          </p:cNvGraphicFramePr>
          <p:nvPr>
            <p:extLst>
              <p:ext uri="{D42A27DB-BD31-4B8C-83A1-F6EECF244321}">
                <p14:modId xmlns:p14="http://schemas.microsoft.com/office/powerpoint/2010/main" val="3683804471"/>
              </p:ext>
            </p:extLst>
          </p:nvPr>
        </p:nvGraphicFramePr>
        <p:xfrm>
          <a:off x="2244348" y="0"/>
          <a:ext cx="2448383" cy="3464770"/>
        </p:xfrm>
        <a:graphic>
          <a:graphicData uri="http://schemas.openxmlformats.org/presentationml/2006/ole">
            <mc:AlternateContent xmlns:mc="http://schemas.openxmlformats.org/markup-compatibility/2006">
              <mc:Choice xmlns:v="urn:schemas-microsoft-com:vml" Requires="v">
                <p:oleObj spid="_x0000_s1465" name="Acrobat Document" r:id="rId18" imgW="3777942" imgH="5346481" progId="AcroExch.Document.11">
                  <p:embed/>
                </p:oleObj>
              </mc:Choice>
              <mc:Fallback>
                <p:oleObj name="Acrobat Document" r:id="rId18" imgW="3777942" imgH="5346481" progId="AcroExch.Document.11">
                  <p:embed/>
                  <p:pic>
                    <p:nvPicPr>
                      <p:cNvPr id="0" name=""/>
                      <p:cNvPicPr/>
                      <p:nvPr/>
                    </p:nvPicPr>
                    <p:blipFill>
                      <a:blip r:embed="rId19"/>
                      <a:stretch>
                        <a:fillRect/>
                      </a:stretch>
                    </p:blipFill>
                    <p:spPr>
                      <a:xfrm>
                        <a:off x="2244348" y="0"/>
                        <a:ext cx="2448383" cy="3464770"/>
                      </a:xfrm>
                      <a:prstGeom prst="rect">
                        <a:avLst/>
                      </a:prstGeom>
                    </p:spPr>
                  </p:pic>
                </p:oleObj>
              </mc:Fallback>
            </mc:AlternateContent>
          </a:graphicData>
        </a:graphic>
      </p:graphicFrame>
      <p:graphicFrame>
        <p:nvGraphicFramePr>
          <p:cNvPr id="25" name="Objekt 24"/>
          <p:cNvGraphicFramePr>
            <a:graphicFrameLocks noChangeAspect="1"/>
          </p:cNvGraphicFramePr>
          <p:nvPr>
            <p:extLst>
              <p:ext uri="{D42A27DB-BD31-4B8C-83A1-F6EECF244321}">
                <p14:modId xmlns:p14="http://schemas.microsoft.com/office/powerpoint/2010/main" val="4235647634"/>
              </p:ext>
            </p:extLst>
          </p:nvPr>
        </p:nvGraphicFramePr>
        <p:xfrm>
          <a:off x="0" y="0"/>
          <a:ext cx="2448383" cy="3464770"/>
        </p:xfrm>
        <a:graphic>
          <a:graphicData uri="http://schemas.openxmlformats.org/presentationml/2006/ole">
            <mc:AlternateContent xmlns:mc="http://schemas.openxmlformats.org/markup-compatibility/2006">
              <mc:Choice xmlns:v="urn:schemas-microsoft-com:vml" Requires="v">
                <p:oleObj spid="_x0000_s1466" name="Acrobat Document" r:id="rId20" imgW="3777942" imgH="5346481" progId="AcroExch.Document.11">
                  <p:embed/>
                </p:oleObj>
              </mc:Choice>
              <mc:Fallback>
                <p:oleObj name="Acrobat Document" r:id="rId20" imgW="3777942" imgH="5346481" progId="AcroExch.Document.11">
                  <p:embed/>
                  <p:pic>
                    <p:nvPicPr>
                      <p:cNvPr id="0" name=""/>
                      <p:cNvPicPr/>
                      <p:nvPr/>
                    </p:nvPicPr>
                    <p:blipFill>
                      <a:blip r:embed="rId21"/>
                      <a:stretch>
                        <a:fillRect/>
                      </a:stretch>
                    </p:blipFill>
                    <p:spPr>
                      <a:xfrm>
                        <a:off x="0" y="0"/>
                        <a:ext cx="2448383" cy="3464770"/>
                      </a:xfrm>
                      <a:prstGeom prst="rect">
                        <a:avLst/>
                      </a:prstGeom>
                    </p:spPr>
                  </p:pic>
                </p:oleObj>
              </mc:Fallback>
            </mc:AlternateContent>
          </a:graphicData>
        </a:graphic>
      </p:graphicFrame>
    </p:spTree>
    <p:extLst>
      <p:ext uri="{BB962C8B-B14F-4D97-AF65-F5344CB8AC3E}">
        <p14:creationId xmlns:p14="http://schemas.microsoft.com/office/powerpoint/2010/main" val="420883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623888" y="1840677"/>
            <a:ext cx="10412786" cy="1229094"/>
          </a:xfrm>
          <a:prstGeom prst="rect">
            <a:avLst/>
          </a:prstGeom>
        </p:spPr>
      </p:pic>
      <p:sp>
        <p:nvSpPr>
          <p:cNvPr id="3" name="Titel 2"/>
          <p:cNvSpPr>
            <a:spLocks noGrp="1"/>
          </p:cNvSpPr>
          <p:nvPr>
            <p:ph type="title"/>
          </p:nvPr>
        </p:nvSpPr>
        <p:spPr/>
        <p:txBody>
          <a:bodyPr>
            <a:normAutofit fontScale="90000"/>
          </a:bodyPr>
          <a:lstStyle/>
          <a:p>
            <a:r>
              <a:rPr lang="de-DE" dirty="0" smtClean="0"/>
              <a:t>Bioland / Naturland Kompostkriterien</a:t>
            </a:r>
            <a:endParaRPr lang="de-DE" dirty="0"/>
          </a:p>
        </p:txBody>
      </p:sp>
      <p:sp>
        <p:nvSpPr>
          <p:cNvPr id="5" name="Textplatzhalter 4"/>
          <p:cNvSpPr>
            <a:spLocks noGrp="1"/>
          </p:cNvSpPr>
          <p:nvPr>
            <p:ph type="body" sz="quarter" idx="13"/>
          </p:nvPr>
        </p:nvSpPr>
        <p:spPr/>
        <p:txBody>
          <a:bodyPr/>
          <a:lstStyle/>
          <a:p>
            <a:r>
              <a:rPr lang="de-DE" dirty="0" smtClean="0"/>
              <a:t>Auszüge </a:t>
            </a:r>
            <a:endParaRPr lang="de-DE" dirty="0"/>
          </a:p>
        </p:txBody>
      </p:sp>
      <p:pic>
        <p:nvPicPr>
          <p:cNvPr id="6" name="Grafik 5"/>
          <p:cNvPicPr>
            <a:picLocks noChangeAspect="1"/>
          </p:cNvPicPr>
          <p:nvPr/>
        </p:nvPicPr>
        <p:blipFill>
          <a:blip r:embed="rId3"/>
          <a:stretch>
            <a:fillRect/>
          </a:stretch>
        </p:blipFill>
        <p:spPr>
          <a:xfrm>
            <a:off x="623888" y="3069771"/>
            <a:ext cx="10398982" cy="676692"/>
          </a:xfrm>
          <a:prstGeom prst="rect">
            <a:avLst/>
          </a:prstGeom>
        </p:spPr>
      </p:pic>
      <p:pic>
        <p:nvPicPr>
          <p:cNvPr id="7" name="Grafik 6"/>
          <p:cNvPicPr>
            <a:picLocks noChangeAspect="1"/>
          </p:cNvPicPr>
          <p:nvPr/>
        </p:nvPicPr>
        <p:blipFill>
          <a:blip r:embed="rId4"/>
          <a:stretch>
            <a:fillRect/>
          </a:stretch>
        </p:blipFill>
        <p:spPr>
          <a:xfrm>
            <a:off x="623888" y="3746462"/>
            <a:ext cx="10389535" cy="2345579"/>
          </a:xfrm>
          <a:prstGeom prst="rect">
            <a:avLst/>
          </a:prstGeom>
        </p:spPr>
      </p:pic>
    </p:spTree>
    <p:extLst>
      <p:ext uri="{BB962C8B-B14F-4D97-AF65-F5344CB8AC3E}">
        <p14:creationId xmlns:p14="http://schemas.microsoft.com/office/powerpoint/2010/main" val="7739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9BAF5F6-2662-495E-AFF9-17208296C366}" type="datetime1">
              <a:rPr lang="de-DE" smtClean="0"/>
              <a:t>08.11.2019</a:t>
            </a:fld>
            <a:endParaRPr lang="de-DE"/>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19</a:t>
            </a:fld>
            <a:endParaRPr lang="de-DE"/>
          </a:p>
        </p:txBody>
      </p:sp>
      <p:sp>
        <p:nvSpPr>
          <p:cNvPr id="6" name="Titel 5"/>
          <p:cNvSpPr>
            <a:spLocks noGrp="1"/>
          </p:cNvSpPr>
          <p:nvPr>
            <p:ph type="title"/>
          </p:nvPr>
        </p:nvSpPr>
        <p:spPr/>
        <p:txBody>
          <a:bodyPr>
            <a:normAutofit fontScale="90000"/>
          </a:bodyPr>
          <a:lstStyle/>
          <a:p>
            <a:r>
              <a:rPr lang="de-DE" dirty="0" smtClean="0"/>
              <a:t>Beispiel</a:t>
            </a:r>
            <a:endParaRPr lang="de-DE" dirty="0"/>
          </a:p>
        </p:txBody>
      </p:sp>
      <p:sp>
        <p:nvSpPr>
          <p:cNvPr id="8" name="Textplatzhalter 7"/>
          <p:cNvSpPr>
            <a:spLocks noGrp="1"/>
          </p:cNvSpPr>
          <p:nvPr>
            <p:ph type="body" sz="quarter" idx="14"/>
          </p:nvPr>
        </p:nvSpPr>
        <p:spPr/>
        <p:txBody>
          <a:bodyPr/>
          <a:lstStyle/>
          <a:p>
            <a:r>
              <a:rPr lang="de-DE" dirty="0" smtClean="0"/>
              <a:t>Auch zur Vorlage bei der jährlichen Biokontrolle</a:t>
            </a:r>
            <a:endParaRPr lang="de-DE"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1061243"/>
            <a:ext cx="9036496" cy="4188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5">
            <a:extLst>
              <a:ext uri="{FF2B5EF4-FFF2-40B4-BE49-F238E27FC236}">
                <a16:creationId xmlns:a16="http://schemas.microsoft.com/office/drawing/2014/main" id="{4B88178B-60E0-4F75-90DC-8B2835DE4929}"/>
              </a:ext>
            </a:extLst>
          </p:cNvPr>
          <p:cNvSpPr>
            <a:spLocks/>
          </p:cNvSpPr>
          <p:nvPr/>
        </p:nvSpPr>
        <p:spPr bwMode="auto">
          <a:xfrm>
            <a:off x="548143" y="5675979"/>
            <a:ext cx="1049233" cy="308443"/>
          </a:xfrm>
          <a:custGeom>
            <a:avLst/>
            <a:gdLst>
              <a:gd name="T0" fmla="*/ 0 w 776"/>
              <a:gd name="T1" fmla="*/ 0 h 226"/>
              <a:gd name="T2" fmla="*/ 402 w 776"/>
              <a:gd name="T3" fmla="*/ 93 h 226"/>
              <a:gd name="T4" fmla="*/ 716 w 776"/>
              <a:gd name="T5" fmla="*/ 120 h 226"/>
              <a:gd name="T6" fmla="*/ 644 w 776"/>
              <a:gd name="T7" fmla="*/ 61 h 226"/>
              <a:gd name="T8" fmla="*/ 662 w 776"/>
              <a:gd name="T9" fmla="*/ 48 h 226"/>
              <a:gd name="T10" fmla="*/ 776 w 776"/>
              <a:gd name="T11" fmla="*/ 126 h 226"/>
              <a:gd name="T12" fmla="*/ 662 w 776"/>
              <a:gd name="T13" fmla="*/ 226 h 226"/>
              <a:gd name="T14" fmla="*/ 643 w 776"/>
              <a:gd name="T15" fmla="*/ 218 h 226"/>
              <a:gd name="T16" fmla="*/ 707 w 776"/>
              <a:gd name="T17" fmla="*/ 150 h 226"/>
              <a:gd name="T18" fmla="*/ 432 w 776"/>
              <a:gd name="T19" fmla="*/ 132 h 226"/>
              <a:gd name="T20" fmla="*/ 2 w 776"/>
              <a:gd name="T21" fmla="*/ 41 h 226"/>
              <a:gd name="T22" fmla="*/ 0 w 776"/>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6" h="226">
                <a:moveTo>
                  <a:pt x="0" y="0"/>
                </a:moveTo>
                <a:cubicBezTo>
                  <a:pt x="0" y="0"/>
                  <a:pt x="243" y="72"/>
                  <a:pt x="402" y="93"/>
                </a:cubicBezTo>
                <a:cubicBezTo>
                  <a:pt x="560" y="114"/>
                  <a:pt x="716" y="120"/>
                  <a:pt x="716" y="120"/>
                </a:cubicBezTo>
                <a:cubicBezTo>
                  <a:pt x="644" y="61"/>
                  <a:pt x="644" y="61"/>
                  <a:pt x="644" y="61"/>
                </a:cubicBezTo>
                <a:cubicBezTo>
                  <a:pt x="662" y="48"/>
                  <a:pt x="662" y="48"/>
                  <a:pt x="662" y="48"/>
                </a:cubicBezTo>
                <a:cubicBezTo>
                  <a:pt x="776" y="126"/>
                  <a:pt x="776" y="126"/>
                  <a:pt x="776" y="126"/>
                </a:cubicBezTo>
                <a:cubicBezTo>
                  <a:pt x="662" y="226"/>
                  <a:pt x="662" y="226"/>
                  <a:pt x="662" y="226"/>
                </a:cubicBezTo>
                <a:cubicBezTo>
                  <a:pt x="643" y="218"/>
                  <a:pt x="643" y="218"/>
                  <a:pt x="643" y="218"/>
                </a:cubicBezTo>
                <a:cubicBezTo>
                  <a:pt x="707" y="150"/>
                  <a:pt x="707" y="150"/>
                  <a:pt x="707" y="150"/>
                </a:cubicBezTo>
                <a:cubicBezTo>
                  <a:pt x="707" y="150"/>
                  <a:pt x="562" y="145"/>
                  <a:pt x="432" y="132"/>
                </a:cubicBezTo>
                <a:cubicBezTo>
                  <a:pt x="307" y="118"/>
                  <a:pt x="2" y="41"/>
                  <a:pt x="2" y="41"/>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1" name="Ellipse 10"/>
          <p:cNvSpPr/>
          <p:nvPr/>
        </p:nvSpPr>
        <p:spPr bwMode="auto">
          <a:xfrm>
            <a:off x="6664174" y="1061243"/>
            <a:ext cx="3152925" cy="78358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90000"/>
              </a:lnSpc>
              <a:spcBef>
                <a:spcPct val="0"/>
              </a:spcBef>
              <a:spcAft>
                <a:spcPct val="0"/>
              </a:spcAft>
              <a:buClr>
                <a:srgbClr val="000000"/>
              </a:buClr>
              <a:buSzPct val="100000"/>
              <a:buFont typeface="Times New Roman" pitchFamily="18" charset="0"/>
              <a:buNone/>
              <a:tabLst/>
            </a:pPr>
            <a:endParaRPr kumimoji="0" lang="de-DE" sz="800" b="1" i="1" u="none" strike="noStrike" cap="none" normalizeH="0" baseline="0" smtClean="0">
              <a:ln>
                <a:noFill/>
              </a:ln>
              <a:solidFill>
                <a:schemeClr val="bg1"/>
              </a:solidFill>
              <a:effectLst/>
              <a:latin typeface="Arial" pitchFamily="34" charset="0"/>
              <a:cs typeface="Times New Roman" pitchFamily="18" charset="0"/>
            </a:endParaRPr>
          </a:p>
        </p:txBody>
      </p:sp>
      <p:sp>
        <p:nvSpPr>
          <p:cNvPr id="12" name="Ellipse 11"/>
          <p:cNvSpPr/>
          <p:nvPr/>
        </p:nvSpPr>
        <p:spPr bwMode="auto">
          <a:xfrm>
            <a:off x="3757600" y="4432300"/>
            <a:ext cx="2970075" cy="67786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90000"/>
              </a:lnSpc>
              <a:spcBef>
                <a:spcPct val="0"/>
              </a:spcBef>
              <a:spcAft>
                <a:spcPct val="0"/>
              </a:spcAft>
              <a:buClr>
                <a:srgbClr val="000000"/>
              </a:buClr>
              <a:buSzPct val="100000"/>
              <a:buFont typeface="Times New Roman" pitchFamily="18" charset="0"/>
              <a:buNone/>
              <a:tabLst/>
            </a:pPr>
            <a:endParaRPr kumimoji="0" lang="de-DE" sz="800" b="1" i="1" u="none" strike="noStrike" cap="none" normalizeH="0" baseline="0" smtClean="0">
              <a:ln>
                <a:noFill/>
              </a:ln>
              <a:solidFill>
                <a:schemeClr val="bg1"/>
              </a:solidFill>
              <a:effectLst/>
              <a:latin typeface="Arial" pitchFamily="34" charset="0"/>
              <a:cs typeface="Times New Roman" pitchFamily="18" charset="0"/>
            </a:endParaRPr>
          </a:p>
        </p:txBody>
      </p:sp>
    </p:spTree>
    <p:extLst>
      <p:ext uri="{BB962C8B-B14F-4D97-AF65-F5344CB8AC3E}">
        <p14:creationId xmlns:p14="http://schemas.microsoft.com/office/powerpoint/2010/main" val="130511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60387" y="1722438"/>
            <a:ext cx="10150793" cy="4403725"/>
          </a:xfrm>
        </p:spPr>
        <p:txBody>
          <a:bodyPr/>
          <a:lstStyle/>
          <a:p>
            <a:r>
              <a:rPr lang="de-DE" dirty="0" smtClean="0"/>
              <a:t>Die </a:t>
            </a:r>
            <a:r>
              <a:rPr lang="de-DE" dirty="0"/>
              <a:t>Reststoffverwertung </a:t>
            </a:r>
            <a:r>
              <a:rPr lang="de-DE" dirty="0" smtClean="0"/>
              <a:t>gehört zur Biolandwirtschaft</a:t>
            </a:r>
            <a:endParaRPr lang="de-DE" dirty="0" smtClean="0"/>
          </a:p>
          <a:p>
            <a:r>
              <a:rPr lang="de-DE" dirty="0" smtClean="0"/>
              <a:t>Bedeutung von Kompost </a:t>
            </a:r>
            <a:r>
              <a:rPr lang="de-DE" dirty="0" smtClean="0"/>
              <a:t>für die Bodenfruchtbarkeit</a:t>
            </a:r>
          </a:p>
          <a:p>
            <a:r>
              <a:rPr lang="de-DE" dirty="0" smtClean="0"/>
              <a:t>Bioland / Naturland Kompostkriterien</a:t>
            </a:r>
          </a:p>
          <a:p>
            <a:r>
              <a:rPr lang="de-DE" dirty="0" smtClean="0"/>
              <a:t>Praktisches Beispiel</a:t>
            </a:r>
            <a:endParaRPr lang="de-DE" dirty="0" smtClean="0"/>
          </a:p>
        </p:txBody>
      </p:sp>
      <p:sp>
        <p:nvSpPr>
          <p:cNvPr id="3" name="Datumsplatzhalter 2"/>
          <p:cNvSpPr>
            <a:spLocks noGrp="1"/>
          </p:cNvSpPr>
          <p:nvPr>
            <p:ph type="dt" sz="half" idx="10"/>
          </p:nvPr>
        </p:nvSpPr>
        <p:spPr/>
        <p:txBody>
          <a:bodyPr/>
          <a:lstStyle/>
          <a:p>
            <a:fld id="{BB23E7E3-A065-4302-A817-02E5C9209397}"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2</a:t>
            </a:fld>
            <a:endParaRPr lang="de-DE"/>
          </a:p>
        </p:txBody>
      </p:sp>
      <p:sp>
        <p:nvSpPr>
          <p:cNvPr id="6" name="Titel 5"/>
          <p:cNvSpPr>
            <a:spLocks noGrp="1"/>
          </p:cNvSpPr>
          <p:nvPr>
            <p:ph type="title"/>
          </p:nvPr>
        </p:nvSpPr>
        <p:spPr/>
        <p:txBody>
          <a:bodyPr>
            <a:normAutofit fontScale="90000"/>
          </a:bodyPr>
          <a:lstStyle/>
          <a:p>
            <a:r>
              <a:rPr lang="de-DE" dirty="0" smtClean="0"/>
              <a:t>Agenda</a:t>
            </a:r>
            <a:endParaRPr lang="de-DE" dirty="0"/>
          </a:p>
        </p:txBody>
      </p:sp>
    </p:spTree>
    <p:extLst>
      <p:ext uri="{BB962C8B-B14F-4D97-AF65-F5344CB8AC3E}">
        <p14:creationId xmlns:p14="http://schemas.microsoft.com/office/powerpoint/2010/main" val="124440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0" y="2706633"/>
            <a:ext cx="8558373" cy="1351658"/>
          </a:xfrm>
        </p:spPr>
        <p:txBody>
          <a:bodyPr>
            <a:normAutofit/>
          </a:bodyPr>
          <a:lstStyle/>
          <a:p>
            <a:r>
              <a:rPr lang="de-DE" sz="4000" b="1" dirty="0" smtClean="0"/>
              <a:t>Praktisches Beispiel</a:t>
            </a:r>
            <a:endParaRPr lang="de-DE" sz="4000" b="1" dirty="0"/>
          </a:p>
        </p:txBody>
      </p:sp>
    </p:spTree>
    <p:extLst>
      <p:ext uri="{BB962C8B-B14F-4D97-AF65-F5344CB8AC3E}">
        <p14:creationId xmlns:p14="http://schemas.microsoft.com/office/powerpoint/2010/main" val="312873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descr="Abb-5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2900" y="2365008"/>
            <a:ext cx="6769100" cy="449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3" descr="IMG_7865-Bild_Abb-48.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86500" cy="471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platzhalter 6"/>
          <p:cNvSpPr>
            <a:spLocks noGrp="1"/>
          </p:cNvSpPr>
          <p:nvPr>
            <p:ph type="body" sz="quarter" idx="13"/>
          </p:nvPr>
        </p:nvSpPr>
        <p:spPr>
          <a:xfrm>
            <a:off x="6654800" y="693058"/>
            <a:ext cx="3922713" cy="1110342"/>
          </a:xfrm>
        </p:spPr>
        <p:txBody>
          <a:bodyPr/>
          <a:lstStyle/>
          <a:p>
            <a:r>
              <a:rPr lang="de-DE" sz="3600" b="1" dirty="0" smtClean="0"/>
              <a:t>Die Biolandwirte </a:t>
            </a:r>
          </a:p>
          <a:p>
            <a:r>
              <a:rPr lang="de-DE" sz="3600" b="1" dirty="0" smtClean="0"/>
              <a:t>legen los!</a:t>
            </a:r>
            <a:endParaRPr lang="de-DE" sz="3600" b="1" dirty="0"/>
          </a:p>
          <a:p>
            <a:endParaRPr lang="de-DE" dirty="0"/>
          </a:p>
        </p:txBody>
      </p:sp>
    </p:spTree>
    <p:extLst>
      <p:ext uri="{BB962C8B-B14F-4D97-AF65-F5344CB8AC3E}">
        <p14:creationId xmlns:p14="http://schemas.microsoft.com/office/powerpoint/2010/main" val="254618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dirty="0" smtClean="0"/>
              <a:t>Maschinenring als Bindeglied zwischen Kompostwerk </a:t>
            </a:r>
            <a:r>
              <a:rPr lang="de-DE" smtClean="0"/>
              <a:t>und Landwirt</a:t>
            </a:r>
            <a:endParaRPr lang="de-DE" dirty="0" smtClean="0"/>
          </a:p>
          <a:p>
            <a:r>
              <a:rPr lang="de-DE" dirty="0" smtClean="0"/>
              <a:t>Landwirt meldet seinen Bedarf und die benötige </a:t>
            </a:r>
            <a:r>
              <a:rPr lang="de-DE" dirty="0"/>
              <a:t>Menge </a:t>
            </a:r>
            <a:r>
              <a:rPr lang="de-DE" dirty="0" smtClean="0"/>
              <a:t>an; Koordination </a:t>
            </a:r>
            <a:r>
              <a:rPr lang="de-DE" dirty="0"/>
              <a:t>und Abwicklung komplett über den Maschinenring</a:t>
            </a:r>
          </a:p>
          <a:p>
            <a:r>
              <a:rPr lang="de-DE" dirty="0"/>
              <a:t>12 – 15 Betriebe nutzen das Angebot jährlich</a:t>
            </a:r>
          </a:p>
          <a:p>
            <a:pPr lvl="1"/>
            <a:r>
              <a:rPr lang="de-DE" dirty="0"/>
              <a:t>Tendenz steigend</a:t>
            </a:r>
          </a:p>
          <a:p>
            <a:pPr lvl="1"/>
            <a:r>
              <a:rPr lang="de-DE" dirty="0"/>
              <a:t>Teilnahme von Konventionellen-, EU Bio- und Biolandbetrieben</a:t>
            </a:r>
          </a:p>
          <a:p>
            <a:r>
              <a:rPr lang="de-DE" dirty="0"/>
              <a:t>Kosten für Kompost und Transport (bis Feldrand)</a:t>
            </a:r>
          </a:p>
          <a:p>
            <a:pPr lvl="1"/>
            <a:r>
              <a:rPr lang="de-DE" dirty="0"/>
              <a:t>Bis 25 km / 1.-€ je m³</a:t>
            </a:r>
          </a:p>
          <a:p>
            <a:pPr lvl="1"/>
            <a:r>
              <a:rPr lang="de-DE" dirty="0"/>
              <a:t>Bis 70 km / 2,30 € je m³</a:t>
            </a:r>
          </a:p>
          <a:p>
            <a:r>
              <a:rPr lang="de-DE" dirty="0"/>
              <a:t>Ausbringung durch den Landwirt oder bei Bedarf auch durch den Maschinenring</a:t>
            </a:r>
          </a:p>
          <a:p>
            <a:r>
              <a:rPr lang="de-DE" dirty="0"/>
              <a:t>Bisher nur Grüngutkomposte</a:t>
            </a:r>
          </a:p>
          <a:p>
            <a:endParaRPr lang="de-DE" dirty="0" smtClean="0"/>
          </a:p>
        </p:txBody>
      </p:sp>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22</a:t>
            </a:fld>
            <a:endParaRPr lang="de-DE"/>
          </a:p>
        </p:txBody>
      </p:sp>
      <p:sp>
        <p:nvSpPr>
          <p:cNvPr id="6" name="Titel 5"/>
          <p:cNvSpPr>
            <a:spLocks noGrp="1"/>
          </p:cNvSpPr>
          <p:nvPr>
            <p:ph type="title"/>
          </p:nvPr>
        </p:nvSpPr>
        <p:spPr/>
        <p:txBody>
          <a:bodyPr>
            <a:normAutofit fontScale="90000"/>
          </a:bodyPr>
          <a:lstStyle/>
          <a:p>
            <a:r>
              <a:rPr lang="de-DE" dirty="0" smtClean="0"/>
              <a:t>Maschinenring Saarland</a:t>
            </a:r>
            <a:endParaRPr lang="de-DE" dirty="0"/>
          </a:p>
        </p:txBody>
      </p:sp>
      <p:sp>
        <p:nvSpPr>
          <p:cNvPr id="7" name="Textplatzhalter 6"/>
          <p:cNvSpPr>
            <a:spLocks noGrp="1"/>
          </p:cNvSpPr>
          <p:nvPr>
            <p:ph type="body" sz="quarter" idx="13"/>
          </p:nvPr>
        </p:nvSpPr>
        <p:spPr/>
        <p:txBody>
          <a:bodyPr/>
          <a:lstStyle/>
          <a:p>
            <a:r>
              <a:rPr lang="de-DE" dirty="0" smtClean="0"/>
              <a:t>Hohe Effizienz durch einheitliche Koordination</a:t>
            </a:r>
            <a:endParaRPr lang="de-DE" dirty="0"/>
          </a:p>
        </p:txBody>
      </p:sp>
    </p:spTree>
    <p:extLst>
      <p:ext uri="{BB962C8B-B14F-4D97-AF65-F5344CB8AC3E}">
        <p14:creationId xmlns:p14="http://schemas.microsoft.com/office/powerpoint/2010/main" val="17877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b="1" dirty="0" smtClean="0"/>
              <a:t>STÄRKEN</a:t>
            </a:r>
          </a:p>
          <a:p>
            <a:r>
              <a:rPr lang="de-DE" dirty="0" smtClean="0"/>
              <a:t>Übersicht über vorhandene Mengen und Bedarf</a:t>
            </a:r>
          </a:p>
          <a:p>
            <a:r>
              <a:rPr lang="de-DE" dirty="0" smtClean="0"/>
              <a:t>Kompost kann einfach erworben und ausgebracht werden</a:t>
            </a:r>
          </a:p>
          <a:p>
            <a:r>
              <a:rPr lang="de-DE" dirty="0" smtClean="0"/>
              <a:t>Kompostieranlagen haben einen Ansprechpartner und einen gleichmäßigen Absatz</a:t>
            </a:r>
          </a:p>
          <a:p>
            <a:endParaRPr lang="de-DE" dirty="0"/>
          </a:p>
          <a:p>
            <a:pPr marL="0" indent="0">
              <a:buNone/>
            </a:pPr>
            <a:r>
              <a:rPr lang="de-DE" b="1" dirty="0" smtClean="0"/>
              <a:t>SCHWÄCHEN</a:t>
            </a:r>
          </a:p>
          <a:p>
            <a:r>
              <a:rPr lang="de-DE" dirty="0" smtClean="0"/>
              <a:t>Komplizierte Umsetzung </a:t>
            </a:r>
            <a:r>
              <a:rPr lang="de-DE" dirty="0"/>
              <a:t>in </a:t>
            </a:r>
            <a:r>
              <a:rPr lang="de-DE" dirty="0" smtClean="0"/>
              <a:t>weitläufigen Regionen</a:t>
            </a:r>
          </a:p>
          <a:p>
            <a:r>
              <a:rPr lang="de-DE" dirty="0" smtClean="0"/>
              <a:t>Einstieg für interessierte Betriebe schwierig, wenn Kompostmenge vergeben</a:t>
            </a:r>
            <a:endParaRPr lang="de-DE" b="1" dirty="0"/>
          </a:p>
        </p:txBody>
      </p:sp>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23</a:t>
            </a:fld>
            <a:endParaRPr lang="de-DE"/>
          </a:p>
        </p:txBody>
      </p:sp>
      <p:sp>
        <p:nvSpPr>
          <p:cNvPr id="6" name="Titel 5"/>
          <p:cNvSpPr>
            <a:spLocks noGrp="1"/>
          </p:cNvSpPr>
          <p:nvPr>
            <p:ph type="title"/>
          </p:nvPr>
        </p:nvSpPr>
        <p:spPr/>
        <p:txBody>
          <a:bodyPr>
            <a:normAutofit fontScale="90000"/>
          </a:bodyPr>
          <a:lstStyle/>
          <a:p>
            <a:r>
              <a:rPr lang="de-DE" dirty="0" smtClean="0"/>
              <a:t>Maschinenring Saarland</a:t>
            </a:r>
            <a:endParaRPr lang="de-DE" dirty="0"/>
          </a:p>
        </p:txBody>
      </p:sp>
      <p:sp>
        <p:nvSpPr>
          <p:cNvPr id="7" name="Textplatzhalter 6"/>
          <p:cNvSpPr>
            <a:spLocks noGrp="1"/>
          </p:cNvSpPr>
          <p:nvPr>
            <p:ph type="body" sz="quarter" idx="13"/>
          </p:nvPr>
        </p:nvSpPr>
        <p:spPr/>
        <p:txBody>
          <a:bodyPr/>
          <a:lstStyle/>
          <a:p>
            <a:r>
              <a:rPr lang="de-DE" u="sng" dirty="0" smtClean="0"/>
              <a:t>Stärken und Schwächen</a:t>
            </a:r>
            <a:r>
              <a:rPr lang="de-DE" dirty="0" smtClean="0"/>
              <a:t> des überbetrieblichen Systems</a:t>
            </a:r>
            <a:endParaRPr lang="de-DE" dirty="0"/>
          </a:p>
        </p:txBody>
      </p:sp>
    </p:spTree>
    <p:extLst>
      <p:ext uri="{BB962C8B-B14F-4D97-AF65-F5344CB8AC3E}">
        <p14:creationId xmlns:p14="http://schemas.microsoft.com/office/powerpoint/2010/main" val="13746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r>
              <a:rPr lang="de-DE" dirty="0" smtClean="0"/>
              <a:t>Plastikanteil trotz </a:t>
            </a:r>
            <a:r>
              <a:rPr lang="de-DE" dirty="0"/>
              <a:t>c</a:t>
            </a:r>
            <a:r>
              <a:rPr lang="de-DE" dirty="0" smtClean="0"/>
              <a:t>hargengenauer Untersuchung kann zum Teil hoch sein</a:t>
            </a:r>
            <a:endParaRPr lang="de-DE" dirty="0"/>
          </a:p>
          <a:p>
            <a:r>
              <a:rPr lang="de-DE" dirty="0" smtClean="0"/>
              <a:t>Verschmutzung durch Plastik wird nach der Ausbringung meist erst nach einem Regen sichtbar</a:t>
            </a:r>
            <a:endParaRPr lang="de-DE" dirty="0"/>
          </a:p>
        </p:txBody>
      </p:sp>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24</a:t>
            </a:fld>
            <a:endParaRPr lang="de-DE"/>
          </a:p>
        </p:txBody>
      </p:sp>
      <p:sp>
        <p:nvSpPr>
          <p:cNvPr id="6" name="Titel 5"/>
          <p:cNvSpPr>
            <a:spLocks noGrp="1"/>
          </p:cNvSpPr>
          <p:nvPr>
            <p:ph type="title"/>
          </p:nvPr>
        </p:nvSpPr>
        <p:spPr/>
        <p:txBody>
          <a:bodyPr>
            <a:normAutofit fontScale="90000"/>
          </a:bodyPr>
          <a:lstStyle/>
          <a:p>
            <a:r>
              <a:rPr lang="de-DE" dirty="0" smtClean="0"/>
              <a:t>Plastikanteil im </a:t>
            </a:r>
            <a:r>
              <a:rPr lang="de-DE" dirty="0"/>
              <a:t>K</a:t>
            </a:r>
            <a:r>
              <a:rPr lang="de-DE" dirty="0" smtClean="0"/>
              <a:t>ompost</a:t>
            </a:r>
            <a:endParaRPr lang="de-DE" dirty="0"/>
          </a:p>
        </p:txBody>
      </p:sp>
      <p:sp>
        <p:nvSpPr>
          <p:cNvPr id="7" name="Textplatzhalter 6"/>
          <p:cNvSpPr>
            <a:spLocks noGrp="1"/>
          </p:cNvSpPr>
          <p:nvPr>
            <p:ph type="body" sz="quarter" idx="13"/>
          </p:nvPr>
        </p:nvSpPr>
        <p:spPr/>
        <p:txBody>
          <a:bodyPr/>
          <a:lstStyle/>
          <a:p>
            <a:r>
              <a:rPr lang="de-DE" dirty="0" smtClean="0"/>
              <a:t>Häufigste Nachfrage zum Kompost</a:t>
            </a:r>
            <a:endParaRPr lang="de-DE" dirty="0"/>
          </a:p>
        </p:txBody>
      </p:sp>
    </p:spTree>
    <p:extLst>
      <p:ext uri="{BB962C8B-B14F-4D97-AF65-F5344CB8AC3E}">
        <p14:creationId xmlns:p14="http://schemas.microsoft.com/office/powerpoint/2010/main" val="366303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1104900" y="3917700"/>
            <a:ext cx="2984500" cy="1080000"/>
          </a:xfrm>
        </p:spPr>
        <p:txBody>
          <a:bodyPr>
            <a:normAutofit/>
          </a:bodyPr>
          <a:lstStyle/>
          <a:p>
            <a:r>
              <a:rPr lang="de-DE" sz="3600" b="1" dirty="0" smtClean="0"/>
              <a:t>Vielen Dank!</a:t>
            </a:r>
            <a:endParaRPr lang="de-DE" sz="3600" b="1" dirty="0"/>
          </a:p>
        </p:txBody>
      </p:sp>
    </p:spTree>
    <p:extLst>
      <p:ext uri="{BB962C8B-B14F-4D97-AF65-F5344CB8AC3E}">
        <p14:creationId xmlns:p14="http://schemas.microsoft.com/office/powerpoint/2010/main" val="60964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0" y="2994309"/>
            <a:ext cx="10746770" cy="1392756"/>
          </a:xfrm>
        </p:spPr>
        <p:txBody>
          <a:bodyPr>
            <a:normAutofit fontScale="62500" lnSpcReduction="20000"/>
          </a:bodyPr>
          <a:lstStyle/>
          <a:p>
            <a:endParaRPr lang="de-DE" dirty="0" smtClean="0"/>
          </a:p>
          <a:p>
            <a:pPr>
              <a:lnSpc>
                <a:spcPct val="100000"/>
              </a:lnSpc>
            </a:pPr>
            <a:r>
              <a:rPr lang="de-DE" sz="5800" b="1" dirty="0" smtClean="0"/>
              <a:t>Die </a:t>
            </a:r>
            <a:r>
              <a:rPr lang="de-DE" sz="5800" b="1" dirty="0"/>
              <a:t>Reststoffverwertung </a:t>
            </a:r>
            <a:r>
              <a:rPr lang="de-DE" sz="5800" b="1" dirty="0" smtClean="0"/>
              <a:t>gehört </a:t>
            </a:r>
            <a:r>
              <a:rPr lang="de-DE" sz="5800" b="1" dirty="0" smtClean="0"/>
              <a:t>zur  Biolandwirtschaft</a:t>
            </a:r>
            <a:endParaRPr lang="de-DE" dirty="0"/>
          </a:p>
        </p:txBody>
      </p:sp>
    </p:spTree>
    <p:extLst>
      <p:ext uri="{BB962C8B-B14F-4D97-AF65-F5344CB8AC3E}">
        <p14:creationId xmlns:p14="http://schemas.microsoft.com/office/powerpoint/2010/main" val="150474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3887" y="1773238"/>
            <a:ext cx="8278813" cy="4403725"/>
          </a:xfrm>
        </p:spPr>
        <p:txBody>
          <a:bodyPr>
            <a:normAutofit/>
          </a:bodyPr>
          <a:lstStyle/>
          <a:p>
            <a:pPr marL="0" indent="0">
              <a:buNone/>
            </a:pPr>
            <a:r>
              <a:rPr lang="de-DE" sz="3200" b="1" i="1" dirty="0" smtClean="0"/>
              <a:t>„Ein </a:t>
            </a:r>
            <a:r>
              <a:rPr lang="de-DE" sz="3200" b="1" i="1" dirty="0"/>
              <a:t>intakter Substanzkreislauf ist immerhin die allererste, die wichtigste und die entscheidende Voraussetzung für den Fortbestand der Menschheit. Es wäre deshalb wohl doch an der Zeit, sich diesen Dingen mehr als bisher zu widmen.“ </a:t>
            </a:r>
            <a:endParaRPr lang="de-DE" sz="3600" b="1" dirty="0"/>
          </a:p>
        </p:txBody>
      </p:sp>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4</a:t>
            </a:fld>
            <a:endParaRPr lang="de-DE"/>
          </a:p>
        </p:txBody>
      </p:sp>
      <p:sp>
        <p:nvSpPr>
          <p:cNvPr id="6" name="Titel 5"/>
          <p:cNvSpPr>
            <a:spLocks noGrp="1"/>
          </p:cNvSpPr>
          <p:nvPr>
            <p:ph type="title"/>
          </p:nvPr>
        </p:nvSpPr>
        <p:spPr/>
        <p:txBody>
          <a:bodyPr>
            <a:normAutofit fontScale="90000"/>
          </a:bodyPr>
          <a:lstStyle/>
          <a:p>
            <a:r>
              <a:rPr lang="de-DE" dirty="0"/>
              <a:t>In Kreisläufen wirtschaften</a:t>
            </a:r>
          </a:p>
        </p:txBody>
      </p:sp>
      <p:sp>
        <p:nvSpPr>
          <p:cNvPr id="7" name="Textplatzhalter 6"/>
          <p:cNvSpPr>
            <a:spLocks noGrp="1"/>
          </p:cNvSpPr>
          <p:nvPr>
            <p:ph type="body" sz="quarter" idx="13"/>
          </p:nvPr>
        </p:nvSpPr>
        <p:spPr/>
        <p:txBody>
          <a:bodyPr/>
          <a:lstStyle/>
          <a:p>
            <a:r>
              <a:rPr lang="de-DE" dirty="0" smtClean="0"/>
              <a:t>Hans Peter Rusch (1964)</a:t>
            </a:r>
            <a:endParaRPr lang="de-DE" dirty="0"/>
          </a:p>
        </p:txBody>
      </p:sp>
      <p:pic>
        <p:nvPicPr>
          <p:cNvPr id="8" name="Picture 5" descr="Hans Peter Rus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33396" y="1791673"/>
            <a:ext cx="2451714" cy="32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90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B8C74871-A284-4AA3-B12A-BBE28781DF4B}" type="slidenum">
              <a:rPr lang="de-DE" smtClean="0"/>
              <a:t>5</a:t>
            </a:fld>
            <a:endParaRPr lang="de-DE"/>
          </a:p>
        </p:txBody>
      </p:sp>
      <p:sp>
        <p:nvSpPr>
          <p:cNvPr id="6" name="Titel 5"/>
          <p:cNvSpPr>
            <a:spLocks noGrp="1"/>
          </p:cNvSpPr>
          <p:nvPr>
            <p:ph type="title"/>
          </p:nvPr>
        </p:nvSpPr>
        <p:spPr/>
        <p:txBody>
          <a:bodyPr>
            <a:noAutofit/>
          </a:bodyPr>
          <a:lstStyle/>
          <a:p>
            <a:r>
              <a:rPr lang="de-DE" dirty="0" smtClean="0"/>
              <a:t>Führender Bio-Anbauverband</a:t>
            </a:r>
            <a:endParaRPr lang="de-DE" dirty="0"/>
          </a:p>
        </p:txBody>
      </p:sp>
      <p:sp>
        <p:nvSpPr>
          <p:cNvPr id="7" name="Textplatzhalter 6"/>
          <p:cNvSpPr>
            <a:spLocks noGrp="1"/>
          </p:cNvSpPr>
          <p:nvPr>
            <p:ph type="body" sz="quarter" idx="13"/>
          </p:nvPr>
        </p:nvSpPr>
        <p:spPr/>
        <p:txBody>
          <a:bodyPr/>
          <a:lstStyle/>
          <a:p>
            <a:r>
              <a:rPr lang="de-DE" dirty="0"/>
              <a:t>Bioland stellt ca. 50 % Mitglieder und Fläche Bio-Verbände</a:t>
            </a:r>
          </a:p>
        </p:txBody>
      </p:sp>
      <p:sp>
        <p:nvSpPr>
          <p:cNvPr id="8" name="Rechteck 7"/>
          <p:cNvSpPr/>
          <p:nvPr/>
        </p:nvSpPr>
        <p:spPr>
          <a:xfrm>
            <a:off x="-2495550" y="25400"/>
            <a:ext cx="2057400" cy="4660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2495550" y="25400"/>
            <a:ext cx="2057400" cy="3139321"/>
          </a:xfrm>
          <a:prstGeom prst="rect">
            <a:avLst/>
          </a:prstGeom>
          <a:noFill/>
        </p:spPr>
        <p:txBody>
          <a:bodyPr wrap="square" rtlCol="0">
            <a:spAutoFit/>
          </a:bodyPr>
          <a:lstStyle/>
          <a:p>
            <a:r>
              <a:rPr lang="de-DE" dirty="0" smtClean="0">
                <a:solidFill>
                  <a:schemeClr val="bg1"/>
                </a:solidFill>
              </a:rPr>
              <a:t>Zahlen und Daten anpassen:</a:t>
            </a:r>
          </a:p>
          <a:p>
            <a:pPr marL="342900" indent="-342900">
              <a:buAutoNum type="arabicPeriod"/>
            </a:pPr>
            <a:r>
              <a:rPr lang="de-DE" dirty="0" smtClean="0">
                <a:solidFill>
                  <a:schemeClr val="bg1"/>
                </a:solidFill>
              </a:rPr>
              <a:t>rechter Mausklick auf Diagramm</a:t>
            </a:r>
          </a:p>
          <a:p>
            <a:pPr marL="342900" indent="-342900">
              <a:buAutoNum type="arabicPeriod"/>
            </a:pPr>
            <a:r>
              <a:rPr lang="de-DE" dirty="0" smtClean="0">
                <a:solidFill>
                  <a:schemeClr val="bg1"/>
                </a:solidFill>
              </a:rPr>
              <a:t>„Daten bearbeiten“ auswählen</a:t>
            </a:r>
          </a:p>
          <a:p>
            <a:pPr marL="342900" indent="-342900">
              <a:buAutoNum type="arabicPeriod"/>
            </a:pPr>
            <a:r>
              <a:rPr lang="de-DE" dirty="0" smtClean="0">
                <a:solidFill>
                  <a:schemeClr val="bg1"/>
                </a:solidFill>
              </a:rPr>
              <a:t>Excel-Tabelle springt auf</a:t>
            </a:r>
          </a:p>
          <a:p>
            <a:pPr marL="342900" indent="-342900">
              <a:buAutoNum type="arabicPeriod"/>
            </a:pPr>
            <a:endParaRPr lang="de-DE" dirty="0">
              <a:solidFill>
                <a:schemeClr val="bg1"/>
              </a:solidFill>
            </a:endParaRPr>
          </a:p>
        </p:txBody>
      </p:sp>
      <p:sp>
        <p:nvSpPr>
          <p:cNvPr id="10" name="Textfeld 9"/>
          <p:cNvSpPr txBox="1"/>
          <p:nvPr/>
        </p:nvSpPr>
        <p:spPr>
          <a:xfrm>
            <a:off x="4178300" y="6237064"/>
            <a:ext cx="6142038" cy="369332"/>
          </a:xfrm>
          <a:prstGeom prst="rect">
            <a:avLst/>
          </a:prstGeom>
          <a:noFill/>
        </p:spPr>
        <p:txBody>
          <a:bodyPr wrap="square" rtlCol="0">
            <a:spAutoFit/>
          </a:bodyPr>
          <a:lstStyle/>
          <a:p>
            <a:pPr algn="r"/>
            <a:r>
              <a:rPr lang="de-DE" dirty="0" smtClean="0"/>
              <a:t>Quelle: BÖLW. Zahlen, Daten, Fakten. Die Biobranche 2019</a:t>
            </a:r>
            <a:endParaRPr lang="de-DE" dirty="0"/>
          </a:p>
        </p:txBody>
      </p:sp>
      <p:sp>
        <p:nvSpPr>
          <p:cNvPr id="16" name="Datumsplatzhalter 15">
            <a:extLst>
              <a:ext uri="{FF2B5EF4-FFF2-40B4-BE49-F238E27FC236}">
                <a16:creationId xmlns:a16="http://schemas.microsoft.com/office/drawing/2014/main" id="{DD475978-5252-4748-90C4-A1E1AC458C7C}"/>
              </a:ext>
            </a:extLst>
          </p:cNvPr>
          <p:cNvSpPr txBox="1">
            <a:spLocks/>
          </p:cNvSpPr>
          <p:nvPr/>
        </p:nvSpPr>
        <p:spPr>
          <a:xfrm>
            <a:off x="786809" y="6426396"/>
            <a:ext cx="907732" cy="360000"/>
          </a:xfrm>
          <a:prstGeom prst="rect">
            <a:avLst/>
          </a:prstGeom>
        </p:spPr>
        <p:txBody>
          <a:bodyPr vert="horz" lIns="0" tIns="45720" rIns="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575A2-51EF-4CA1-84A3-79261B082B61}" type="datetime1">
              <a:rPr lang="de-DE" smtClean="0"/>
              <a:pPr/>
              <a:t>08.11.2019</a:t>
            </a:fld>
            <a:endParaRPr lang="de-DE" dirty="0"/>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291108316"/>
              </p:ext>
            </p:extLst>
          </p:nvPr>
        </p:nvGraphicFramePr>
        <p:xfrm>
          <a:off x="623888" y="1773238"/>
          <a:ext cx="10150475" cy="4403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309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smtClean="0"/>
              <a:t>Bioland PowerPoint 2017</a:t>
            </a:r>
            <a:endParaRPr lang="de-DE"/>
          </a:p>
        </p:txBody>
      </p:sp>
      <p:sp>
        <p:nvSpPr>
          <p:cNvPr id="5" name="Foliennummernplatzhalter 4"/>
          <p:cNvSpPr>
            <a:spLocks noGrp="1"/>
          </p:cNvSpPr>
          <p:nvPr>
            <p:ph type="sldNum" sz="quarter" idx="12"/>
          </p:nvPr>
        </p:nvSpPr>
        <p:spPr/>
        <p:txBody>
          <a:bodyPr/>
          <a:lstStyle/>
          <a:p>
            <a:fld id="{B8C74871-A284-4AA3-B12A-BBE28781DF4B}" type="slidenum">
              <a:rPr lang="de-DE" smtClean="0"/>
              <a:t>6</a:t>
            </a:fld>
            <a:endParaRPr lang="de-DE"/>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7500321" cy="698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7899400" y="1941036"/>
            <a:ext cx="3873500" cy="1754326"/>
          </a:xfrm>
          <a:prstGeom prst="rect">
            <a:avLst/>
          </a:prstGeom>
        </p:spPr>
        <p:txBody>
          <a:bodyPr wrap="square">
            <a:spAutoFit/>
          </a:bodyPr>
          <a:lstStyle/>
          <a:p>
            <a:r>
              <a:rPr lang="de-DE" sz="3600" b="1" kern="0" dirty="0" smtClean="0">
                <a:solidFill>
                  <a:schemeClr val="tx2"/>
                </a:solidFill>
              </a:rPr>
              <a:t>Stoffkreisläufe </a:t>
            </a:r>
            <a:endParaRPr lang="de-DE" sz="3600" b="1" kern="0" dirty="0">
              <a:solidFill>
                <a:schemeClr val="tx2"/>
              </a:solidFill>
            </a:endParaRPr>
          </a:p>
          <a:p>
            <a:r>
              <a:rPr lang="de-DE" sz="3600" b="1" kern="0" dirty="0" smtClean="0">
                <a:solidFill>
                  <a:schemeClr val="tx2"/>
                </a:solidFill>
              </a:rPr>
              <a:t>in der Biologischen Landwirtschaft</a:t>
            </a:r>
            <a:endParaRPr lang="de-DE" sz="3600" b="1" dirty="0"/>
          </a:p>
        </p:txBody>
      </p:sp>
    </p:spTree>
    <p:extLst>
      <p:ext uri="{BB962C8B-B14F-4D97-AF65-F5344CB8AC3E}">
        <p14:creationId xmlns:p14="http://schemas.microsoft.com/office/powerpoint/2010/main" val="197498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800" b="1" i="1" dirty="0"/>
              <a:t>Erwägungsgrund (11)</a:t>
            </a:r>
          </a:p>
          <a:p>
            <a:pPr marL="0" indent="0">
              <a:buNone/>
            </a:pPr>
            <a:r>
              <a:rPr lang="de-DE" sz="2800" i="1" dirty="0" smtClean="0"/>
              <a:t>„Der </a:t>
            </a:r>
            <a:r>
              <a:rPr lang="de-DE" sz="2800" i="1" dirty="0"/>
              <a:t>ökologische/biologische Landbau sollte in erster Linie </a:t>
            </a:r>
            <a:r>
              <a:rPr lang="de-DE" sz="2800" b="1" i="1" dirty="0"/>
              <a:t>erneuerbare Ressourcen in lokal organisierten landwirtschaftlichen Systemen</a:t>
            </a:r>
            <a:r>
              <a:rPr lang="de-DE" sz="2800" i="1" dirty="0"/>
              <a:t> nutzen. Um so wenig wie möglich auf nicht erneuerbare Ressourcen zurückzugreifen, sollten </a:t>
            </a:r>
            <a:r>
              <a:rPr lang="de-DE" sz="2800" b="1" i="1" dirty="0"/>
              <a:t>Abfälle und Nebenerzeugnisse pflanzlichen und tierischen Ursprungs </a:t>
            </a:r>
            <a:r>
              <a:rPr lang="de-DE" sz="2800" i="1" dirty="0"/>
              <a:t>verwertet werden, um den Anbauflächen die Nährstoffe wieder zuzuführen.“</a:t>
            </a:r>
          </a:p>
          <a:p>
            <a:endParaRPr lang="de-DE" dirty="0"/>
          </a:p>
        </p:txBody>
      </p:sp>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7</a:t>
            </a:fld>
            <a:endParaRPr lang="de-DE"/>
          </a:p>
        </p:txBody>
      </p:sp>
      <p:sp>
        <p:nvSpPr>
          <p:cNvPr id="6" name="Titel 5"/>
          <p:cNvSpPr>
            <a:spLocks noGrp="1"/>
          </p:cNvSpPr>
          <p:nvPr>
            <p:ph type="title"/>
          </p:nvPr>
        </p:nvSpPr>
        <p:spPr/>
        <p:txBody>
          <a:bodyPr>
            <a:normAutofit fontScale="90000"/>
          </a:bodyPr>
          <a:lstStyle/>
          <a:p>
            <a:r>
              <a:rPr lang="de-DE" dirty="0" smtClean="0"/>
              <a:t>Reststoffe Verwerten</a:t>
            </a:r>
            <a:endParaRPr lang="de-DE" dirty="0"/>
          </a:p>
        </p:txBody>
      </p:sp>
      <p:sp>
        <p:nvSpPr>
          <p:cNvPr id="7" name="Textplatzhalter 6"/>
          <p:cNvSpPr>
            <a:spLocks noGrp="1"/>
          </p:cNvSpPr>
          <p:nvPr>
            <p:ph type="body" sz="quarter" idx="13"/>
          </p:nvPr>
        </p:nvSpPr>
        <p:spPr/>
        <p:txBody>
          <a:bodyPr/>
          <a:lstStyle/>
          <a:p>
            <a:r>
              <a:rPr lang="de-DE" b="1" dirty="0">
                <a:solidFill>
                  <a:schemeClr val="tx2"/>
                </a:solidFill>
              </a:rPr>
              <a:t>Verordnung (EG) Nr. 834/2007 </a:t>
            </a:r>
          </a:p>
          <a:p>
            <a:endParaRPr lang="de-DE" dirty="0"/>
          </a:p>
        </p:txBody>
      </p:sp>
    </p:spTree>
    <p:extLst>
      <p:ext uri="{BB962C8B-B14F-4D97-AF65-F5344CB8AC3E}">
        <p14:creationId xmlns:p14="http://schemas.microsoft.com/office/powerpoint/2010/main" val="6368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Im ökologischen Anbau werden organische Reststoffe zur </a:t>
            </a:r>
            <a:r>
              <a:rPr lang="de-DE" dirty="0" smtClean="0"/>
              <a:t>Nährstoffergänzung </a:t>
            </a:r>
            <a:r>
              <a:rPr lang="de-DE" dirty="0"/>
              <a:t>und zur </a:t>
            </a:r>
            <a:r>
              <a:rPr lang="de-DE" b="1" dirty="0"/>
              <a:t>Bodenverbesserung</a:t>
            </a:r>
            <a:r>
              <a:rPr lang="de-DE" dirty="0"/>
              <a:t> genutzt.</a:t>
            </a:r>
          </a:p>
          <a:p>
            <a:r>
              <a:rPr lang="de-DE" dirty="0" smtClean="0"/>
              <a:t>Speziell </a:t>
            </a:r>
            <a:r>
              <a:rPr lang="de-DE" dirty="0"/>
              <a:t>bei N-haltigen Materialien wird im Biolandbau aktuell diskutiert, welche </a:t>
            </a:r>
            <a:r>
              <a:rPr lang="de-DE" b="1" dirty="0" err="1"/>
              <a:t>Herkünfte</a:t>
            </a:r>
            <a:r>
              <a:rPr lang="de-DE" b="1" dirty="0"/>
              <a:t> und Stoffe </a:t>
            </a:r>
            <a:r>
              <a:rPr lang="de-DE" dirty="0"/>
              <a:t>weniger geeignet und welche vorzüglich </a:t>
            </a:r>
            <a:r>
              <a:rPr lang="de-DE" dirty="0" smtClean="0"/>
              <a:t>sind</a:t>
            </a:r>
            <a:endParaRPr lang="de-DE" sz="1050" dirty="0"/>
          </a:p>
          <a:p>
            <a:r>
              <a:rPr lang="de-DE" dirty="0"/>
              <a:t>Betrachtet werden nicht nur </a:t>
            </a:r>
            <a:r>
              <a:rPr lang="de-DE" b="1" dirty="0"/>
              <a:t>Nährstoffgehalte</a:t>
            </a:r>
            <a:r>
              <a:rPr lang="de-DE" dirty="0"/>
              <a:t>, auch Einfluss auf </a:t>
            </a:r>
            <a:r>
              <a:rPr lang="de-DE" b="1" dirty="0" smtClean="0"/>
              <a:t>Bodenfruchtbarkeit</a:t>
            </a:r>
            <a:r>
              <a:rPr lang="de-DE" dirty="0" smtClean="0"/>
              <a:t>, </a:t>
            </a:r>
            <a:r>
              <a:rPr lang="de-DE" dirty="0"/>
              <a:t>sowie </a:t>
            </a:r>
            <a:r>
              <a:rPr lang="de-DE" b="1" dirty="0"/>
              <a:t>Herkunft/Regionalität</a:t>
            </a:r>
          </a:p>
          <a:p>
            <a:r>
              <a:rPr lang="de-DE" dirty="0" smtClean="0"/>
              <a:t>Wichtiges </a:t>
            </a:r>
            <a:r>
              <a:rPr lang="de-DE" dirty="0"/>
              <a:t>Kriterium, auch bei Bewertung von Komposten: </a:t>
            </a:r>
            <a:br>
              <a:rPr lang="de-DE" dirty="0"/>
            </a:br>
            <a:r>
              <a:rPr lang="de-DE" b="1" dirty="0"/>
              <a:t>Schadstoffe, Fremdstoffe</a:t>
            </a:r>
          </a:p>
          <a:p>
            <a:endParaRPr lang="de-DE" dirty="0"/>
          </a:p>
        </p:txBody>
      </p:sp>
      <p:sp>
        <p:nvSpPr>
          <p:cNvPr id="3" name="Datumsplatzhalter 2"/>
          <p:cNvSpPr>
            <a:spLocks noGrp="1"/>
          </p:cNvSpPr>
          <p:nvPr>
            <p:ph type="dt" sz="half" idx="10"/>
          </p:nvPr>
        </p:nvSpPr>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11"/>
          </p:nvPr>
        </p:nvSpPr>
        <p:spPr/>
        <p:txBody>
          <a:bodyPr/>
          <a:lstStyle/>
          <a:p>
            <a:r>
              <a:rPr lang="de-DE" dirty="0"/>
              <a:t>Fachveranstaltung Biogut- und Grüngutkomposte im ökologischen Landbau</a:t>
            </a:r>
          </a:p>
        </p:txBody>
      </p:sp>
      <p:sp>
        <p:nvSpPr>
          <p:cNvPr id="5" name="Foliennummernplatzhalter 4"/>
          <p:cNvSpPr>
            <a:spLocks noGrp="1"/>
          </p:cNvSpPr>
          <p:nvPr>
            <p:ph type="sldNum" sz="quarter" idx="12"/>
          </p:nvPr>
        </p:nvSpPr>
        <p:spPr/>
        <p:txBody>
          <a:bodyPr/>
          <a:lstStyle/>
          <a:p>
            <a:fld id="{B8C74871-A284-4AA3-B12A-BBE28781DF4B}" type="slidenum">
              <a:rPr lang="de-DE" smtClean="0"/>
              <a:t>8</a:t>
            </a:fld>
            <a:endParaRPr lang="de-DE"/>
          </a:p>
        </p:txBody>
      </p:sp>
      <p:sp>
        <p:nvSpPr>
          <p:cNvPr id="6" name="Titel 5"/>
          <p:cNvSpPr>
            <a:spLocks noGrp="1"/>
          </p:cNvSpPr>
          <p:nvPr>
            <p:ph type="title"/>
          </p:nvPr>
        </p:nvSpPr>
        <p:spPr/>
        <p:txBody>
          <a:bodyPr>
            <a:normAutofit fontScale="90000"/>
          </a:bodyPr>
          <a:lstStyle/>
          <a:p>
            <a:r>
              <a:rPr lang="de-DE" dirty="0" smtClean="0"/>
              <a:t>Reststoffe verwerten – Reststoffe bewerten</a:t>
            </a:r>
            <a:endParaRPr lang="de-DE" dirty="0"/>
          </a:p>
        </p:txBody>
      </p:sp>
      <p:sp>
        <p:nvSpPr>
          <p:cNvPr id="7" name="Textplatzhalter 6"/>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3927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4294967295"/>
          </p:nvPr>
        </p:nvSpPr>
        <p:spPr>
          <a:xfrm>
            <a:off x="0" y="6356350"/>
            <a:ext cx="908050" cy="360363"/>
          </a:xfrm>
        </p:spPr>
        <p:txBody>
          <a:bodyPr/>
          <a:lstStyle/>
          <a:p>
            <a:fld id="{D20EF00A-434F-4F9B-B027-3CCA89791F05}" type="datetime1">
              <a:rPr lang="de-DE" smtClean="0"/>
              <a:t>08.11.2019</a:t>
            </a:fld>
            <a:endParaRPr lang="de-DE" dirty="0"/>
          </a:p>
        </p:txBody>
      </p:sp>
      <p:sp>
        <p:nvSpPr>
          <p:cNvPr id="4" name="Fußzeilenplatzhalter 3"/>
          <p:cNvSpPr>
            <a:spLocks noGrp="1"/>
          </p:cNvSpPr>
          <p:nvPr>
            <p:ph type="ftr" sz="quarter" idx="4294967295"/>
          </p:nvPr>
        </p:nvSpPr>
        <p:spPr>
          <a:xfrm>
            <a:off x="0" y="6356350"/>
            <a:ext cx="4114800" cy="360363"/>
          </a:xfrm>
        </p:spPr>
        <p:txBody>
          <a:bodyPr/>
          <a:lstStyle/>
          <a:p>
            <a:r>
              <a:rPr lang="de-DE" smtClean="0"/>
              <a:t>Bioland PowerPoint 2017</a:t>
            </a:r>
            <a:endParaRPr lang="de-DE"/>
          </a:p>
        </p:txBody>
      </p:sp>
      <p:sp>
        <p:nvSpPr>
          <p:cNvPr id="5" name="Foliennummernplatzhalter 4"/>
          <p:cNvSpPr>
            <a:spLocks noGrp="1"/>
          </p:cNvSpPr>
          <p:nvPr>
            <p:ph type="sldNum" sz="quarter" idx="4294967295"/>
          </p:nvPr>
        </p:nvSpPr>
        <p:spPr>
          <a:xfrm>
            <a:off x="11677650" y="6356350"/>
            <a:ext cx="514350" cy="360363"/>
          </a:xfrm>
        </p:spPr>
        <p:txBody>
          <a:bodyPr/>
          <a:lstStyle/>
          <a:p>
            <a:fld id="{B8C74871-A284-4AA3-B12A-BBE28781DF4B}" type="slidenum">
              <a:rPr lang="de-DE" smtClean="0"/>
              <a:t>9</a:t>
            </a:fld>
            <a:endParaRPr lang="de-DE"/>
          </a:p>
        </p:txBody>
      </p:sp>
      <p:sp>
        <p:nvSpPr>
          <p:cNvPr id="10" name="Textplatzhalter 1"/>
          <p:cNvSpPr>
            <a:spLocks noGrp="1"/>
          </p:cNvSpPr>
          <p:nvPr>
            <p:ph type="body" sz="quarter" idx="10"/>
          </p:nvPr>
        </p:nvSpPr>
        <p:spPr>
          <a:xfrm>
            <a:off x="-1" y="3116316"/>
            <a:ext cx="10633753" cy="1080000"/>
          </a:xfrm>
        </p:spPr>
        <p:txBody>
          <a:bodyPr>
            <a:normAutofit/>
          </a:bodyPr>
          <a:lstStyle/>
          <a:p>
            <a:r>
              <a:rPr lang="de-DE" sz="3600" b="1" dirty="0" smtClean="0"/>
              <a:t>Bedeutung </a:t>
            </a:r>
            <a:r>
              <a:rPr lang="de-DE" sz="3600" b="1" dirty="0" smtClean="0"/>
              <a:t>von </a:t>
            </a:r>
            <a:r>
              <a:rPr lang="de-DE" sz="3600" b="1" dirty="0" smtClean="0"/>
              <a:t>Kompost </a:t>
            </a:r>
            <a:r>
              <a:rPr lang="de-DE" sz="3600" b="1" dirty="0" smtClean="0"/>
              <a:t>für die Bodenfruchtbarkeit</a:t>
            </a:r>
            <a:endParaRPr lang="de-DE" sz="3600" b="1" dirty="0"/>
          </a:p>
        </p:txBody>
      </p:sp>
    </p:spTree>
    <p:extLst>
      <p:ext uri="{BB962C8B-B14F-4D97-AF65-F5344CB8AC3E}">
        <p14:creationId xmlns:p14="http://schemas.microsoft.com/office/powerpoint/2010/main" val="16047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0171201_Bioland_Design">
  <a:themeElements>
    <a:clrScheme name="Benutzerdefiniert 8">
      <a:dk1>
        <a:sysClr val="windowText" lastClr="000000"/>
      </a:dk1>
      <a:lt1>
        <a:sysClr val="window" lastClr="FFFFFF"/>
      </a:lt1>
      <a:dk2>
        <a:srgbClr val="44546A"/>
      </a:dk2>
      <a:lt2>
        <a:srgbClr val="E7E6E6"/>
      </a:lt2>
      <a:accent1>
        <a:srgbClr val="008143"/>
      </a:accent1>
      <a:accent2>
        <a:srgbClr val="008190"/>
      </a:accent2>
      <a:accent3>
        <a:srgbClr val="A5A5A5"/>
      </a:accent3>
      <a:accent4>
        <a:srgbClr val="04A6B1"/>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20171201_Bioland_Design</Template>
  <TotalTime>0</TotalTime>
  <Words>1460</Words>
  <Application>Microsoft Office PowerPoint</Application>
  <PresentationFormat>Breitbild</PresentationFormat>
  <Paragraphs>169</Paragraphs>
  <Slides>25</Slides>
  <Notes>3</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31" baseType="lpstr">
      <vt:lpstr>Arial</vt:lpstr>
      <vt:lpstr>Calibri</vt:lpstr>
      <vt:lpstr>Times New Roman</vt:lpstr>
      <vt:lpstr>Wingdings</vt:lpstr>
      <vt:lpstr>20171201_Bioland_Design</vt:lpstr>
      <vt:lpstr>Acrobat Document</vt:lpstr>
      <vt:lpstr>BioGut- und Grüngutkomposte im Ökologischen Landbau</vt:lpstr>
      <vt:lpstr>Agenda</vt:lpstr>
      <vt:lpstr>PowerPoint-Präsentation</vt:lpstr>
      <vt:lpstr>In Kreisläufen wirtschaften</vt:lpstr>
      <vt:lpstr>Führender Bio-Anbauverband</vt:lpstr>
      <vt:lpstr>PowerPoint-Präsentation</vt:lpstr>
      <vt:lpstr>Reststoffe Verwerten</vt:lpstr>
      <vt:lpstr>Reststoffe verwerten – Reststoffe bewerten</vt:lpstr>
      <vt:lpstr>PowerPoint-Präsentation</vt:lpstr>
      <vt:lpstr>Kompost – nicht nur Düngemittel</vt:lpstr>
      <vt:lpstr>Nährstoffgehalte </vt:lpstr>
      <vt:lpstr>Biogut-Kompost EG-Öko VO und Verbandsrichtlinien </vt:lpstr>
      <vt:lpstr>Verständigung auf gemeinsame Kriterien</vt:lpstr>
      <vt:lpstr>Geltungsbereich</vt:lpstr>
      <vt:lpstr>Düngeverordnung und Bioland Richtlinien</vt:lpstr>
      <vt:lpstr>PowerPoint-Präsentation</vt:lpstr>
      <vt:lpstr>PowerPoint-Präsentation</vt:lpstr>
      <vt:lpstr>Bioland / Naturland Kompostkriterien</vt:lpstr>
      <vt:lpstr>Beispiel</vt:lpstr>
      <vt:lpstr>PowerPoint-Präsentation</vt:lpstr>
      <vt:lpstr>PowerPoint-Präsentation</vt:lpstr>
      <vt:lpstr>Maschinenring Saarland</vt:lpstr>
      <vt:lpstr>Maschinenring Saarland</vt:lpstr>
      <vt:lpstr>Plastikanteil im Kompost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dc:creator>
  <cp:lastModifiedBy>Veronica Ullrich</cp:lastModifiedBy>
  <cp:revision>286</cp:revision>
  <cp:lastPrinted>2019-10-24T12:58:45Z</cp:lastPrinted>
  <dcterms:created xsi:type="dcterms:W3CDTF">2017-07-26T14:05:35Z</dcterms:created>
  <dcterms:modified xsi:type="dcterms:W3CDTF">2019-11-08T12:16:18Z</dcterms:modified>
</cp:coreProperties>
</file>